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2.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3.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3" r:id="rId2"/>
    <p:sldId id="286" r:id="rId3"/>
    <p:sldId id="305" r:id="rId4"/>
    <p:sldId id="306" r:id="rId5"/>
    <p:sldId id="297" r:id="rId6"/>
    <p:sldId id="282" r:id="rId7"/>
    <p:sldId id="283" r:id="rId8"/>
    <p:sldId id="284" r:id="rId9"/>
    <p:sldId id="285" r:id="rId10"/>
    <p:sldId id="299" r:id="rId11"/>
    <p:sldId id="300" r:id="rId12"/>
    <p:sldId id="301" r:id="rId13"/>
    <p:sldId id="302" r:id="rId14"/>
    <p:sldId id="304" r:id="rId15"/>
    <p:sldId id="259" r:id="rId16"/>
    <p:sldId id="265" r:id="rId17"/>
    <p:sldId id="263" r:id="rId18"/>
    <p:sldId id="298" r:id="rId19"/>
    <p:sldId id="287" r:id="rId20"/>
    <p:sldId id="288" r:id="rId21"/>
    <p:sldId id="289" r:id="rId22"/>
    <p:sldId id="290" r:id="rId23"/>
    <p:sldId id="291" r:id="rId24"/>
    <p:sldId id="275" r:id="rId25"/>
    <p:sldId id="276" r:id="rId26"/>
    <p:sldId id="281" r:id="rId27"/>
    <p:sldId id="277" r:id="rId28"/>
    <p:sldId id="278" r:id="rId29"/>
    <p:sldId id="279" r:id="rId30"/>
    <p:sldId id="272" r:id="rId31"/>
    <p:sldId id="273" r:id="rId32"/>
    <p:sldId id="274" r:id="rId33"/>
    <p:sldId id="280" r:id="rId34"/>
    <p:sldId id="303" r:id="rId3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4699" autoAdjust="0"/>
  </p:normalViewPr>
  <p:slideViewPr>
    <p:cSldViewPr>
      <p:cViewPr varScale="1">
        <p:scale>
          <a:sx n="65" d="100"/>
          <a:sy n="65" d="100"/>
        </p:scale>
        <p:origin x="134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BB13-40DE-4680-9EBF-E7F9C0D963A4}" type="datetimeFigureOut">
              <a:rPr lang="fr-FR" smtClean="0"/>
              <a:t>06/04/2017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37474-7C76-43AE-BFC9-48D53AF8040D}" type="slidenum">
              <a:rPr lang="fr-FR" smtClean="0"/>
              <a:t>‹N°›</a:t>
            </a:fld>
            <a:endParaRPr lang="fr-FR"/>
          </a:p>
        </p:txBody>
      </p:sp>
    </p:spTree>
    <p:extLst>
      <p:ext uri="{BB962C8B-B14F-4D97-AF65-F5344CB8AC3E}">
        <p14:creationId xmlns:p14="http://schemas.microsoft.com/office/powerpoint/2010/main" val="271306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F37474-7C76-43AE-BFC9-48D53AF8040D}" type="slidenum">
              <a:rPr lang="fr-FR" smtClean="0"/>
              <a:t>17</a:t>
            </a:fld>
            <a:endParaRPr lang="fr-FR"/>
          </a:p>
        </p:txBody>
      </p:sp>
    </p:spTree>
    <p:extLst>
      <p:ext uri="{BB962C8B-B14F-4D97-AF65-F5344CB8AC3E}">
        <p14:creationId xmlns:p14="http://schemas.microsoft.com/office/powerpoint/2010/main" val="341301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F37474-7C76-43AE-BFC9-48D53AF8040D}" type="slidenum">
              <a:rPr lang="fr-FR" smtClean="0"/>
              <a:t>30</a:t>
            </a:fld>
            <a:endParaRPr lang="fr-FR"/>
          </a:p>
        </p:txBody>
      </p:sp>
    </p:spTree>
    <p:extLst>
      <p:ext uri="{BB962C8B-B14F-4D97-AF65-F5344CB8AC3E}">
        <p14:creationId xmlns:p14="http://schemas.microsoft.com/office/powerpoint/2010/main" val="219666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F37474-7C76-43AE-BFC9-48D53AF8040D}" type="slidenum">
              <a:rPr lang="fr-FR" smtClean="0"/>
              <a:t>32</a:t>
            </a:fld>
            <a:endParaRPr lang="fr-FR"/>
          </a:p>
        </p:txBody>
      </p:sp>
    </p:spTree>
    <p:extLst>
      <p:ext uri="{BB962C8B-B14F-4D97-AF65-F5344CB8AC3E}">
        <p14:creationId xmlns:p14="http://schemas.microsoft.com/office/powerpoint/2010/main" val="331905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6B77C437-C0C5-45CD-B18A-371D3E5E93DD}" type="slidenum">
              <a:rPr lang="fr-FR" altLang="fr-FR"/>
              <a:pPr>
                <a:defRPr/>
              </a:pPr>
              <a:t>‹N°›</a:t>
            </a:fld>
            <a:endParaRPr lang="fr-FR" altLang="fr-FR"/>
          </a:p>
        </p:txBody>
      </p:sp>
    </p:spTree>
    <p:extLst>
      <p:ext uri="{BB962C8B-B14F-4D97-AF65-F5344CB8AC3E}">
        <p14:creationId xmlns:p14="http://schemas.microsoft.com/office/powerpoint/2010/main" val="7297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1972964-5CA0-4D4A-84DD-81AE9D66C191}" type="slidenum">
              <a:rPr lang="fr-FR" altLang="fr-FR"/>
              <a:pPr>
                <a:defRPr/>
              </a:pPr>
              <a:t>‹N°›</a:t>
            </a:fld>
            <a:endParaRPr lang="fr-FR" altLang="fr-FR"/>
          </a:p>
        </p:txBody>
      </p:sp>
    </p:spTree>
    <p:extLst>
      <p:ext uri="{BB962C8B-B14F-4D97-AF65-F5344CB8AC3E}">
        <p14:creationId xmlns:p14="http://schemas.microsoft.com/office/powerpoint/2010/main" val="264725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687F6F8-E9EC-4302-B22E-FD4D9221436E}" type="slidenum">
              <a:rPr lang="fr-FR" altLang="fr-FR"/>
              <a:pPr>
                <a:defRPr/>
              </a:pPr>
              <a:t>‹N°›</a:t>
            </a:fld>
            <a:endParaRPr lang="fr-FR" altLang="fr-FR"/>
          </a:p>
        </p:txBody>
      </p:sp>
    </p:spTree>
    <p:extLst>
      <p:ext uri="{BB962C8B-B14F-4D97-AF65-F5344CB8AC3E}">
        <p14:creationId xmlns:p14="http://schemas.microsoft.com/office/powerpoint/2010/main" val="172239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D9E50BC-A4E4-4D80-9EDD-C206A06B060D}" type="slidenum">
              <a:rPr lang="fr-FR" altLang="fr-FR"/>
              <a:pPr>
                <a:defRPr/>
              </a:pPr>
              <a:t>‹N°›</a:t>
            </a:fld>
            <a:endParaRPr lang="fr-FR" altLang="fr-FR"/>
          </a:p>
        </p:txBody>
      </p:sp>
    </p:spTree>
    <p:extLst>
      <p:ext uri="{BB962C8B-B14F-4D97-AF65-F5344CB8AC3E}">
        <p14:creationId xmlns:p14="http://schemas.microsoft.com/office/powerpoint/2010/main" val="89966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5C3F2EC7-9045-40C6-96A9-192771D7A0D3}" type="slidenum">
              <a:rPr lang="fr-FR" altLang="fr-FR"/>
              <a:pPr>
                <a:defRPr/>
              </a:pPr>
              <a:t>‹N°›</a:t>
            </a:fld>
            <a:endParaRPr lang="fr-FR" altLang="fr-FR"/>
          </a:p>
        </p:txBody>
      </p:sp>
    </p:spTree>
    <p:extLst>
      <p:ext uri="{BB962C8B-B14F-4D97-AF65-F5344CB8AC3E}">
        <p14:creationId xmlns:p14="http://schemas.microsoft.com/office/powerpoint/2010/main" val="396631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414D49A-A3B1-49AF-857A-9F32D51722B0}" type="slidenum">
              <a:rPr lang="fr-FR" altLang="fr-FR"/>
              <a:pPr>
                <a:defRPr/>
              </a:pPr>
              <a:t>‹N°›</a:t>
            </a:fld>
            <a:endParaRPr lang="fr-FR" altLang="fr-FR"/>
          </a:p>
        </p:txBody>
      </p:sp>
    </p:spTree>
    <p:extLst>
      <p:ext uri="{BB962C8B-B14F-4D97-AF65-F5344CB8AC3E}">
        <p14:creationId xmlns:p14="http://schemas.microsoft.com/office/powerpoint/2010/main" val="156342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A1F413A5-DAF0-438B-9BBB-BB7E3C9E0EA8}" type="slidenum">
              <a:rPr lang="fr-FR" altLang="fr-FR"/>
              <a:pPr>
                <a:defRPr/>
              </a:pPr>
              <a:t>‹N°›</a:t>
            </a:fld>
            <a:endParaRPr lang="fr-FR" altLang="fr-FR"/>
          </a:p>
        </p:txBody>
      </p:sp>
    </p:spTree>
    <p:extLst>
      <p:ext uri="{BB962C8B-B14F-4D97-AF65-F5344CB8AC3E}">
        <p14:creationId xmlns:p14="http://schemas.microsoft.com/office/powerpoint/2010/main" val="21770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B3721843-0963-4D62-810D-C208D4931361}" type="slidenum">
              <a:rPr lang="fr-FR" altLang="fr-FR"/>
              <a:pPr>
                <a:defRPr/>
              </a:pPr>
              <a:t>‹N°›</a:t>
            </a:fld>
            <a:endParaRPr lang="fr-FR" altLang="fr-FR"/>
          </a:p>
        </p:txBody>
      </p:sp>
    </p:spTree>
    <p:extLst>
      <p:ext uri="{BB962C8B-B14F-4D97-AF65-F5344CB8AC3E}">
        <p14:creationId xmlns:p14="http://schemas.microsoft.com/office/powerpoint/2010/main" val="39223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0B505712-9223-4870-9104-7CA12DBD664C}" type="slidenum">
              <a:rPr lang="fr-FR" altLang="fr-FR"/>
              <a:pPr>
                <a:defRPr/>
              </a:pPr>
              <a:t>‹N°›</a:t>
            </a:fld>
            <a:endParaRPr lang="fr-FR" altLang="fr-FR"/>
          </a:p>
        </p:txBody>
      </p:sp>
    </p:spTree>
    <p:extLst>
      <p:ext uri="{BB962C8B-B14F-4D97-AF65-F5344CB8AC3E}">
        <p14:creationId xmlns:p14="http://schemas.microsoft.com/office/powerpoint/2010/main" val="71289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FD63405F-EABC-4F18-8A5C-D0E6DABF057F}" type="slidenum">
              <a:rPr lang="fr-FR" altLang="fr-FR"/>
              <a:pPr>
                <a:defRPr/>
              </a:pPr>
              <a:t>‹N°›</a:t>
            </a:fld>
            <a:endParaRPr lang="fr-FR" altLang="fr-FR"/>
          </a:p>
        </p:txBody>
      </p:sp>
    </p:spTree>
    <p:extLst>
      <p:ext uri="{BB962C8B-B14F-4D97-AF65-F5344CB8AC3E}">
        <p14:creationId xmlns:p14="http://schemas.microsoft.com/office/powerpoint/2010/main" val="209703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C3B045E5-31F0-4086-A0F0-6D549D84CAC0}" type="slidenum">
              <a:rPr lang="fr-FR" altLang="fr-FR"/>
              <a:pPr>
                <a:defRPr/>
              </a:pPr>
              <a:t>‹N°›</a:t>
            </a:fld>
            <a:endParaRPr lang="fr-FR" altLang="fr-FR"/>
          </a:p>
        </p:txBody>
      </p:sp>
    </p:spTree>
    <p:extLst>
      <p:ext uri="{BB962C8B-B14F-4D97-AF65-F5344CB8AC3E}">
        <p14:creationId xmlns:p14="http://schemas.microsoft.com/office/powerpoint/2010/main" val="269131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79713D3-57C7-45ED-B822-C665B37A709D}" type="slidenum">
              <a:rPr lang="fr-FR" altLang="fr-FR"/>
              <a:pPr>
                <a:defRPr/>
              </a:pPr>
              <a:t>‹N°›</a:t>
            </a:fld>
            <a:endParaRPr lang="fr-FR" altLang="fr-FR"/>
          </a:p>
        </p:txBody>
      </p:sp>
    </p:spTree>
    <p:extLst>
      <p:ext uri="{BB962C8B-B14F-4D97-AF65-F5344CB8AC3E}">
        <p14:creationId xmlns:p14="http://schemas.microsoft.com/office/powerpoint/2010/main" val="150519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BE262AA-9BD3-4E4D-B8F6-602CA330911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6" Type="http://schemas.openxmlformats.org/officeDocument/2006/relationships/slideLayout" Target="../slideLayouts/slideLayout6.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_rels/slide11.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9" Type="http://schemas.openxmlformats.org/officeDocument/2006/relationships/tags" Target="../tags/tag130.xml"/><Relationship Id="rId3" Type="http://schemas.openxmlformats.org/officeDocument/2006/relationships/tags" Target="../tags/tag94.xml"/><Relationship Id="rId21" Type="http://schemas.openxmlformats.org/officeDocument/2006/relationships/tags" Target="../tags/tag112.xml"/><Relationship Id="rId34" Type="http://schemas.openxmlformats.org/officeDocument/2006/relationships/tags" Target="../tags/tag125.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tags" Target="../tags/tag120.xml"/><Relationship Id="rId41" Type="http://schemas.openxmlformats.org/officeDocument/2006/relationships/slideLayout" Target="../slideLayouts/slideLayout6.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tags" Target="../tags/tag128.xml"/><Relationship Id="rId40" Type="http://schemas.openxmlformats.org/officeDocument/2006/relationships/tags" Target="../tags/tag131.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tags" Target="../tags/tag12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s>
</file>

<file path=ppt/slides/_rels/slide12.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tags" Target="../tags/tag170.xml"/><Relationship Id="rId3" Type="http://schemas.openxmlformats.org/officeDocument/2006/relationships/tags" Target="../tags/tag134.xml"/><Relationship Id="rId21" Type="http://schemas.openxmlformats.org/officeDocument/2006/relationships/tags" Target="../tags/tag152.xml"/><Relationship Id="rId34" Type="http://schemas.openxmlformats.org/officeDocument/2006/relationships/tags" Target="../tags/tag165.xml"/><Relationship Id="rId42" Type="http://schemas.openxmlformats.org/officeDocument/2006/relationships/tags" Target="../tags/tag173.xml"/><Relationship Id="rId47" Type="http://schemas.openxmlformats.org/officeDocument/2006/relationships/tags" Target="../tags/tag178.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tags" Target="../tags/tag169.xml"/><Relationship Id="rId46" Type="http://schemas.openxmlformats.org/officeDocument/2006/relationships/tags" Target="../tags/tag177.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41" Type="http://schemas.openxmlformats.org/officeDocument/2006/relationships/tags" Target="../tags/tag172.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40" Type="http://schemas.openxmlformats.org/officeDocument/2006/relationships/tags" Target="../tags/tag171.xml"/><Relationship Id="rId45" Type="http://schemas.openxmlformats.org/officeDocument/2006/relationships/tags" Target="../tags/tag176.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49" Type="http://schemas.openxmlformats.org/officeDocument/2006/relationships/slideLayout" Target="../slideLayouts/slideLayout6.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4" Type="http://schemas.openxmlformats.org/officeDocument/2006/relationships/tags" Target="../tags/tag175.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43" Type="http://schemas.openxmlformats.org/officeDocument/2006/relationships/tags" Target="../tags/tag174.xml"/><Relationship Id="rId48" Type="http://schemas.openxmlformats.org/officeDocument/2006/relationships/tags" Target="../tags/tag179.xml"/><Relationship Id="rId8" Type="http://schemas.openxmlformats.org/officeDocument/2006/relationships/tags" Target="../tags/tag139.xml"/></Relationships>
</file>

<file path=ppt/slides/_rels/slide13.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9" Type="http://schemas.openxmlformats.org/officeDocument/2006/relationships/slideLayout" Target="../slideLayouts/slideLayout6.xml"/><Relationship Id="rId3" Type="http://schemas.openxmlformats.org/officeDocument/2006/relationships/tags" Target="../tags/tag182.xml"/><Relationship Id="rId21" Type="http://schemas.openxmlformats.org/officeDocument/2006/relationships/tags" Target="../tags/tag200.xml"/><Relationship Id="rId34" Type="http://schemas.openxmlformats.org/officeDocument/2006/relationships/tags" Target="../tags/tag213.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38" Type="http://schemas.openxmlformats.org/officeDocument/2006/relationships/tags" Target="../tags/tag217.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tags" Target="../tags/tag216.xml"/><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tags" Target="../tags/tag215.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tags" Target="../tags/tag214.xml"/></Relationships>
</file>

<file path=ppt/slides/_rels/slide14.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slideLayout" Target="../slideLayouts/slideLayout7.xml"/><Relationship Id="rId4" Type="http://schemas.openxmlformats.org/officeDocument/2006/relationships/tags" Target="../tags/tag224.xml"/></Relationships>
</file>

<file path=ppt/slides/_rels/slide16.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image" Target="../media/image30.jpeg"/><Relationship Id="rId5" Type="http://schemas.openxmlformats.org/officeDocument/2006/relationships/tags" Target="../tags/tag229.xml"/><Relationship Id="rId10" Type="http://schemas.openxmlformats.org/officeDocument/2006/relationships/slideLayout" Target="../slideLayouts/slideLayout7.xml"/><Relationship Id="rId4" Type="http://schemas.openxmlformats.org/officeDocument/2006/relationships/tags" Target="../tags/tag228.xml"/><Relationship Id="rId9" Type="http://schemas.openxmlformats.org/officeDocument/2006/relationships/tags" Target="../tags/tag233.xml"/></Relationships>
</file>

<file path=ppt/slides/_rels/slide17.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notesSlide" Target="../notesSlides/notesSlide1.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slideLayout" Target="../slideLayouts/slideLayout12.xml"/><Relationship Id="rId2" Type="http://schemas.openxmlformats.org/officeDocument/2006/relationships/tags" Target="../tags/tag235.xml"/><Relationship Id="rId16" Type="http://schemas.openxmlformats.org/officeDocument/2006/relationships/tags" Target="../tags/tag249.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tags" Target="../tags/tag248.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s>
</file>

<file path=ppt/slides/_rels/slide18.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image" Target="../media/image32.jpeg"/><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image" Target="../media/image31.jpeg"/><Relationship Id="rId2" Type="http://schemas.openxmlformats.org/officeDocument/2006/relationships/tags" Target="../tags/tag251.xml"/><Relationship Id="rId16" Type="http://schemas.openxmlformats.org/officeDocument/2006/relationships/slideLayout" Target="../slideLayouts/slideLayout12.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tags" Target="../tags/tag264.xml"/><Relationship Id="rId10" Type="http://schemas.openxmlformats.org/officeDocument/2006/relationships/tags" Target="../tags/tag259.xml"/><Relationship Id="rId19" Type="http://schemas.openxmlformats.org/officeDocument/2006/relationships/image" Target="../media/image33.jpg"/><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67.xml"/><Relationship Id="rId7" Type="http://schemas.openxmlformats.org/officeDocument/2006/relationships/image" Target="../media/image34.jp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slideLayout" Target="../slideLayouts/slideLayout12.xml"/><Relationship Id="rId5" Type="http://schemas.openxmlformats.org/officeDocument/2006/relationships/tags" Target="../tags/tag269.xml"/><Relationship Id="rId4" Type="http://schemas.openxmlformats.org/officeDocument/2006/relationships/tags" Target="../tags/tag268.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xml"/><Relationship Id="rId7"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hyperlink" Target="https://exchange.iseesystems.com/public/didier13/p%C3%AAcherie/index.html#page2"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36.jpg"/><Relationship Id="rId5" Type="http://schemas.openxmlformats.org/officeDocument/2006/relationships/slideLayout" Target="../slideLayouts/slideLayout12.xml"/><Relationship Id="rId4" Type="http://schemas.openxmlformats.org/officeDocument/2006/relationships/tags" Target="../tags/tag273.xml"/></Relationships>
</file>

<file path=ppt/slides/_rels/slide21.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37.png"/><Relationship Id="rId5" Type="http://schemas.openxmlformats.org/officeDocument/2006/relationships/slideLayout" Target="../slideLayouts/slideLayout12.xml"/><Relationship Id="rId4" Type="http://schemas.openxmlformats.org/officeDocument/2006/relationships/tags" Target="../tags/tag277.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80.xml"/><Relationship Id="rId7" Type="http://schemas.openxmlformats.org/officeDocument/2006/relationships/slideLayout" Target="../slideLayouts/slideLayout12.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40.png"/><Relationship Id="rId5" Type="http://schemas.openxmlformats.org/officeDocument/2006/relationships/slideLayout" Target="../slideLayouts/slideLayout12.xml"/><Relationship Id="rId4" Type="http://schemas.openxmlformats.org/officeDocument/2006/relationships/tags" Target="../tags/tag287.xml"/></Relationships>
</file>

<file path=ppt/slides/_rels/slide24.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image" Target="../media/image41.png"/><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slideLayout" Target="../slideLayouts/slideLayout7.xml"/><Relationship Id="rId5" Type="http://schemas.openxmlformats.org/officeDocument/2006/relationships/tags" Target="../tags/tag292.xml"/><Relationship Id="rId4" Type="http://schemas.openxmlformats.org/officeDocument/2006/relationships/tags" Target="../tags/tag291.xml"/></Relationships>
</file>

<file path=ppt/slides/_rels/slide25.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18" Type="http://schemas.openxmlformats.org/officeDocument/2006/relationships/slideLayout" Target="../slideLayouts/slideLayout7.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tags" Target="../tags/tag309.xml"/><Relationship Id="rId2" Type="http://schemas.openxmlformats.org/officeDocument/2006/relationships/tags" Target="../tags/tag294.xml"/><Relationship Id="rId16" Type="http://schemas.openxmlformats.org/officeDocument/2006/relationships/tags" Target="../tags/tag308.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tags" Target="../tags/tag307.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s>
</file>

<file path=ppt/slides/_rels/slide26.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tags" Target="../tags/tag322.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17" Type="http://schemas.openxmlformats.org/officeDocument/2006/relationships/slideLayout" Target="../slideLayouts/slideLayout2.xml"/><Relationship Id="rId2" Type="http://schemas.openxmlformats.org/officeDocument/2006/relationships/tags" Target="../tags/tag311.xml"/><Relationship Id="rId16" Type="http://schemas.openxmlformats.org/officeDocument/2006/relationships/tags" Target="../tags/tag325.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5" Type="http://schemas.openxmlformats.org/officeDocument/2006/relationships/tags" Target="../tags/tag324.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tags" Target="../tags/tag323.xml"/></Relationships>
</file>

<file path=ppt/slides/_rels/slide27.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tags" Target="../tags/tag338.xml"/><Relationship Id="rId18" Type="http://schemas.openxmlformats.org/officeDocument/2006/relationships/tags" Target="../tags/tag343.xml"/><Relationship Id="rId26" Type="http://schemas.openxmlformats.org/officeDocument/2006/relationships/tags" Target="../tags/tag351.xml"/><Relationship Id="rId3" Type="http://schemas.openxmlformats.org/officeDocument/2006/relationships/tags" Target="../tags/tag328.xml"/><Relationship Id="rId21" Type="http://schemas.openxmlformats.org/officeDocument/2006/relationships/tags" Target="../tags/tag346.xml"/><Relationship Id="rId7" Type="http://schemas.openxmlformats.org/officeDocument/2006/relationships/tags" Target="../tags/tag332.xml"/><Relationship Id="rId12" Type="http://schemas.openxmlformats.org/officeDocument/2006/relationships/tags" Target="../tags/tag337.xml"/><Relationship Id="rId17" Type="http://schemas.openxmlformats.org/officeDocument/2006/relationships/tags" Target="../tags/tag342.xml"/><Relationship Id="rId25" Type="http://schemas.openxmlformats.org/officeDocument/2006/relationships/tags" Target="../tags/tag350.xml"/><Relationship Id="rId2" Type="http://schemas.openxmlformats.org/officeDocument/2006/relationships/tags" Target="../tags/tag327.xml"/><Relationship Id="rId16" Type="http://schemas.openxmlformats.org/officeDocument/2006/relationships/tags" Target="../tags/tag341.xml"/><Relationship Id="rId20" Type="http://schemas.openxmlformats.org/officeDocument/2006/relationships/tags" Target="../tags/tag345.xml"/><Relationship Id="rId29" Type="http://schemas.openxmlformats.org/officeDocument/2006/relationships/slideLayout" Target="../slideLayouts/slideLayout2.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tags" Target="../tags/tag336.xml"/><Relationship Id="rId24" Type="http://schemas.openxmlformats.org/officeDocument/2006/relationships/tags" Target="../tags/tag349.xml"/><Relationship Id="rId5" Type="http://schemas.openxmlformats.org/officeDocument/2006/relationships/tags" Target="../tags/tag330.xml"/><Relationship Id="rId15" Type="http://schemas.openxmlformats.org/officeDocument/2006/relationships/tags" Target="../tags/tag340.xml"/><Relationship Id="rId23" Type="http://schemas.openxmlformats.org/officeDocument/2006/relationships/tags" Target="../tags/tag348.xml"/><Relationship Id="rId28" Type="http://schemas.openxmlformats.org/officeDocument/2006/relationships/tags" Target="../tags/tag353.xml"/><Relationship Id="rId10" Type="http://schemas.openxmlformats.org/officeDocument/2006/relationships/tags" Target="../tags/tag335.xml"/><Relationship Id="rId19" Type="http://schemas.openxmlformats.org/officeDocument/2006/relationships/tags" Target="../tags/tag344.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tags" Target="../tags/tag339.xml"/><Relationship Id="rId22" Type="http://schemas.openxmlformats.org/officeDocument/2006/relationships/tags" Target="../tags/tag347.xml"/><Relationship Id="rId27" Type="http://schemas.openxmlformats.org/officeDocument/2006/relationships/tags" Target="../tags/tag352.xml"/></Relationships>
</file>

<file path=ppt/slides/_rels/slide28.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tags" Target="../tags/tag371.xml"/><Relationship Id="rId3" Type="http://schemas.openxmlformats.org/officeDocument/2006/relationships/tags" Target="../tags/tag356.xml"/><Relationship Id="rId21" Type="http://schemas.openxmlformats.org/officeDocument/2006/relationships/tags" Target="../tags/tag374.xml"/><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slideLayout" Target="../slideLayouts/slideLayout2.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tags" Target="../tags/tag377.xml"/><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10" Type="http://schemas.openxmlformats.org/officeDocument/2006/relationships/tags" Target="../tags/tag363.xml"/><Relationship Id="rId19" Type="http://schemas.openxmlformats.org/officeDocument/2006/relationships/tags" Target="../tags/tag372.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s>
</file>

<file path=ppt/slides/_rels/slide29.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3.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2.JP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5.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4.png"/><Relationship Id="rId10" Type="http://schemas.openxmlformats.org/officeDocument/2006/relationships/tags" Target="../tags/tag21.xml"/><Relationship Id="rId19"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hyperlink" Target="http://en.wikipedia.org/wiki/System_dynamics" TargetMode="External"/></Relationships>
</file>

<file path=ppt/slides/_rels/slide30.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tags" Target="../tags/tag393.xml"/><Relationship Id="rId18" Type="http://schemas.openxmlformats.org/officeDocument/2006/relationships/tags" Target="../tags/tag398.xml"/><Relationship Id="rId3" Type="http://schemas.openxmlformats.org/officeDocument/2006/relationships/tags" Target="../tags/tag383.xml"/><Relationship Id="rId21" Type="http://schemas.openxmlformats.org/officeDocument/2006/relationships/slideLayout" Target="../slideLayouts/slideLayout12.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image" Target="../media/image42.jpg"/><Relationship Id="rId10" Type="http://schemas.openxmlformats.org/officeDocument/2006/relationships/tags" Target="../tags/tag390.xml"/><Relationship Id="rId19" Type="http://schemas.openxmlformats.org/officeDocument/2006/relationships/tags" Target="../tags/tag399.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8" Type="http://schemas.openxmlformats.org/officeDocument/2006/relationships/tags" Target="../tags/tag408.xml"/><Relationship Id="rId3" Type="http://schemas.openxmlformats.org/officeDocument/2006/relationships/tags" Target="../tags/tag403.xml"/><Relationship Id="rId7" Type="http://schemas.openxmlformats.org/officeDocument/2006/relationships/tags" Target="../tags/tag407.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image" Target="../media/image44.jpeg"/><Relationship Id="rId5" Type="http://schemas.openxmlformats.org/officeDocument/2006/relationships/tags" Target="../tags/tag405.xml"/><Relationship Id="rId10" Type="http://schemas.openxmlformats.org/officeDocument/2006/relationships/image" Target="../media/image43.jpeg"/><Relationship Id="rId4" Type="http://schemas.openxmlformats.org/officeDocument/2006/relationships/tags" Target="../tags/tag404.xml"/><Relationship Id="rId9"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3" Type="http://schemas.openxmlformats.org/officeDocument/2006/relationships/tags" Target="../tags/tag421.xml"/><Relationship Id="rId18" Type="http://schemas.openxmlformats.org/officeDocument/2006/relationships/tags" Target="../tags/tag426.xml"/><Relationship Id="rId26" Type="http://schemas.openxmlformats.org/officeDocument/2006/relationships/tags" Target="../tags/tag434.xml"/><Relationship Id="rId39" Type="http://schemas.openxmlformats.org/officeDocument/2006/relationships/tags" Target="../tags/tag447.xml"/><Relationship Id="rId3" Type="http://schemas.openxmlformats.org/officeDocument/2006/relationships/tags" Target="../tags/tag411.xml"/><Relationship Id="rId21" Type="http://schemas.openxmlformats.org/officeDocument/2006/relationships/tags" Target="../tags/tag429.xml"/><Relationship Id="rId34" Type="http://schemas.openxmlformats.org/officeDocument/2006/relationships/tags" Target="../tags/tag442.xml"/><Relationship Id="rId42" Type="http://schemas.openxmlformats.org/officeDocument/2006/relationships/tags" Target="../tags/tag450.xml"/><Relationship Id="rId47" Type="http://schemas.openxmlformats.org/officeDocument/2006/relationships/tags" Target="../tags/tag455.xml"/><Relationship Id="rId50" Type="http://schemas.openxmlformats.org/officeDocument/2006/relationships/tags" Target="../tags/tag458.xml"/><Relationship Id="rId7" Type="http://schemas.openxmlformats.org/officeDocument/2006/relationships/tags" Target="../tags/tag415.xml"/><Relationship Id="rId12" Type="http://schemas.openxmlformats.org/officeDocument/2006/relationships/tags" Target="../tags/tag420.xml"/><Relationship Id="rId17" Type="http://schemas.openxmlformats.org/officeDocument/2006/relationships/tags" Target="../tags/tag425.xml"/><Relationship Id="rId25" Type="http://schemas.openxmlformats.org/officeDocument/2006/relationships/tags" Target="../tags/tag433.xml"/><Relationship Id="rId33" Type="http://schemas.openxmlformats.org/officeDocument/2006/relationships/tags" Target="../tags/tag441.xml"/><Relationship Id="rId38" Type="http://schemas.openxmlformats.org/officeDocument/2006/relationships/tags" Target="../tags/tag446.xml"/><Relationship Id="rId46" Type="http://schemas.openxmlformats.org/officeDocument/2006/relationships/tags" Target="../tags/tag454.xml"/><Relationship Id="rId2" Type="http://schemas.openxmlformats.org/officeDocument/2006/relationships/tags" Target="../tags/tag410.xml"/><Relationship Id="rId16" Type="http://schemas.openxmlformats.org/officeDocument/2006/relationships/tags" Target="../tags/tag424.xml"/><Relationship Id="rId20" Type="http://schemas.openxmlformats.org/officeDocument/2006/relationships/tags" Target="../tags/tag428.xml"/><Relationship Id="rId29" Type="http://schemas.openxmlformats.org/officeDocument/2006/relationships/tags" Target="../tags/tag437.xml"/><Relationship Id="rId41" Type="http://schemas.openxmlformats.org/officeDocument/2006/relationships/tags" Target="../tags/tag449.xml"/><Relationship Id="rId54" Type="http://schemas.openxmlformats.org/officeDocument/2006/relationships/notesSlide" Target="../notesSlides/notesSlide3.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24" Type="http://schemas.openxmlformats.org/officeDocument/2006/relationships/tags" Target="../tags/tag432.xml"/><Relationship Id="rId32" Type="http://schemas.openxmlformats.org/officeDocument/2006/relationships/tags" Target="../tags/tag440.xml"/><Relationship Id="rId37" Type="http://schemas.openxmlformats.org/officeDocument/2006/relationships/tags" Target="../tags/tag445.xml"/><Relationship Id="rId40" Type="http://schemas.openxmlformats.org/officeDocument/2006/relationships/tags" Target="../tags/tag448.xml"/><Relationship Id="rId45" Type="http://schemas.openxmlformats.org/officeDocument/2006/relationships/tags" Target="../tags/tag453.xml"/><Relationship Id="rId53" Type="http://schemas.openxmlformats.org/officeDocument/2006/relationships/slideLayout" Target="../slideLayouts/slideLayout6.xml"/><Relationship Id="rId5" Type="http://schemas.openxmlformats.org/officeDocument/2006/relationships/tags" Target="../tags/tag413.xml"/><Relationship Id="rId15" Type="http://schemas.openxmlformats.org/officeDocument/2006/relationships/tags" Target="../tags/tag423.xml"/><Relationship Id="rId23" Type="http://schemas.openxmlformats.org/officeDocument/2006/relationships/tags" Target="../tags/tag431.xml"/><Relationship Id="rId28" Type="http://schemas.openxmlformats.org/officeDocument/2006/relationships/tags" Target="../tags/tag436.xml"/><Relationship Id="rId36" Type="http://schemas.openxmlformats.org/officeDocument/2006/relationships/tags" Target="../tags/tag444.xml"/><Relationship Id="rId49" Type="http://schemas.openxmlformats.org/officeDocument/2006/relationships/tags" Target="../tags/tag457.xml"/><Relationship Id="rId10" Type="http://schemas.openxmlformats.org/officeDocument/2006/relationships/tags" Target="../tags/tag418.xml"/><Relationship Id="rId19" Type="http://schemas.openxmlformats.org/officeDocument/2006/relationships/tags" Target="../tags/tag427.xml"/><Relationship Id="rId31" Type="http://schemas.openxmlformats.org/officeDocument/2006/relationships/tags" Target="../tags/tag439.xml"/><Relationship Id="rId44" Type="http://schemas.openxmlformats.org/officeDocument/2006/relationships/tags" Target="../tags/tag452.xml"/><Relationship Id="rId52" Type="http://schemas.openxmlformats.org/officeDocument/2006/relationships/tags" Target="../tags/tag460.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tags" Target="../tags/tag422.xml"/><Relationship Id="rId22" Type="http://schemas.openxmlformats.org/officeDocument/2006/relationships/tags" Target="../tags/tag430.xml"/><Relationship Id="rId27" Type="http://schemas.openxmlformats.org/officeDocument/2006/relationships/tags" Target="../tags/tag435.xml"/><Relationship Id="rId30" Type="http://schemas.openxmlformats.org/officeDocument/2006/relationships/tags" Target="../tags/tag438.xml"/><Relationship Id="rId35" Type="http://schemas.openxmlformats.org/officeDocument/2006/relationships/tags" Target="../tags/tag443.xml"/><Relationship Id="rId43" Type="http://schemas.openxmlformats.org/officeDocument/2006/relationships/tags" Target="../tags/tag451.xml"/><Relationship Id="rId48" Type="http://schemas.openxmlformats.org/officeDocument/2006/relationships/tags" Target="../tags/tag456.xml"/><Relationship Id="rId8" Type="http://schemas.openxmlformats.org/officeDocument/2006/relationships/tags" Target="../tags/tag416.xml"/><Relationship Id="rId51" Type="http://schemas.openxmlformats.org/officeDocument/2006/relationships/tags" Target="../tags/tag459.xml"/></Relationships>
</file>

<file path=ppt/slides/_rels/slide33.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26" Type="http://schemas.openxmlformats.org/officeDocument/2006/relationships/tags" Target="../tags/tag486.xml"/><Relationship Id="rId3" Type="http://schemas.openxmlformats.org/officeDocument/2006/relationships/tags" Target="../tags/tag463.xml"/><Relationship Id="rId21" Type="http://schemas.openxmlformats.org/officeDocument/2006/relationships/tags" Target="../tags/tag481.xml"/><Relationship Id="rId34" Type="http://schemas.openxmlformats.org/officeDocument/2006/relationships/tags" Target="../tags/tag494.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5" Type="http://schemas.openxmlformats.org/officeDocument/2006/relationships/tags" Target="../tags/tag485.xml"/><Relationship Id="rId33" Type="http://schemas.openxmlformats.org/officeDocument/2006/relationships/tags" Target="../tags/tag493.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tags" Target="../tags/tag480.xml"/><Relationship Id="rId29" Type="http://schemas.openxmlformats.org/officeDocument/2006/relationships/tags" Target="../tags/tag489.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24" Type="http://schemas.openxmlformats.org/officeDocument/2006/relationships/tags" Target="../tags/tag484.xml"/><Relationship Id="rId32" Type="http://schemas.openxmlformats.org/officeDocument/2006/relationships/tags" Target="../tags/tag492.xml"/><Relationship Id="rId37" Type="http://schemas.openxmlformats.org/officeDocument/2006/relationships/image" Target="../media/image45.png"/><Relationship Id="rId5" Type="http://schemas.openxmlformats.org/officeDocument/2006/relationships/tags" Target="../tags/tag465.xml"/><Relationship Id="rId15" Type="http://schemas.openxmlformats.org/officeDocument/2006/relationships/tags" Target="../tags/tag475.xml"/><Relationship Id="rId23" Type="http://schemas.openxmlformats.org/officeDocument/2006/relationships/tags" Target="../tags/tag483.xml"/><Relationship Id="rId28" Type="http://schemas.openxmlformats.org/officeDocument/2006/relationships/tags" Target="../tags/tag488.xml"/><Relationship Id="rId36" Type="http://schemas.openxmlformats.org/officeDocument/2006/relationships/slideLayout" Target="../slideLayouts/slideLayout6.xml"/><Relationship Id="rId10" Type="http://schemas.openxmlformats.org/officeDocument/2006/relationships/tags" Target="../tags/tag470.xml"/><Relationship Id="rId19" Type="http://schemas.openxmlformats.org/officeDocument/2006/relationships/tags" Target="../tags/tag479.xml"/><Relationship Id="rId31" Type="http://schemas.openxmlformats.org/officeDocument/2006/relationships/tags" Target="../tags/tag491.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 Id="rId22" Type="http://schemas.openxmlformats.org/officeDocument/2006/relationships/tags" Target="../tags/tag482.xml"/><Relationship Id="rId27" Type="http://schemas.openxmlformats.org/officeDocument/2006/relationships/tags" Target="../tags/tag487.xml"/><Relationship Id="rId30" Type="http://schemas.openxmlformats.org/officeDocument/2006/relationships/tags" Target="../tags/tag490.xml"/><Relationship Id="rId35" Type="http://schemas.openxmlformats.org/officeDocument/2006/relationships/tags" Target="../tags/tag495.xml"/></Relationships>
</file>

<file path=ppt/slides/_rels/slide34.xml.rels><?xml version="1.0" encoding="UTF-8" standalone="yes"?>
<Relationships xmlns="http://schemas.openxmlformats.org/package/2006/relationships"><Relationship Id="rId3" Type="http://schemas.openxmlformats.org/officeDocument/2006/relationships/tags" Target="../tags/tag498.xml"/><Relationship Id="rId7" Type="http://schemas.openxmlformats.org/officeDocument/2006/relationships/hyperlink" Target="http://www.berkeleymadonna.com/" TargetMode="External"/><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hyperlink" Target="http://vensim.com/" TargetMode="External"/><Relationship Id="rId5" Type="http://schemas.openxmlformats.org/officeDocument/2006/relationships/hyperlink" Target="http://iseesystems.com/" TargetMode="Externa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9.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8.jp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7.png"/><Relationship Id="rId5" Type="http://schemas.openxmlformats.org/officeDocument/2006/relationships/tags" Target="../tags/tag34.xml"/><Relationship Id="rId10" Type="http://schemas.openxmlformats.org/officeDocument/2006/relationships/image" Target="../media/image6.jpeg"/><Relationship Id="rId4" Type="http://schemas.openxmlformats.org/officeDocument/2006/relationships/tags" Target="../tags/tag33.xml"/><Relationship Id="rId9" Type="http://schemas.openxmlformats.org/officeDocument/2006/relationships/slideLayout" Target="../slideLayouts/slideLayout2.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image" Target="../media/image12.jp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image" Target="../media/image11.png"/><Relationship Id="rId2" Type="http://schemas.openxmlformats.org/officeDocument/2006/relationships/tags" Target="../tags/tag39.xml"/><Relationship Id="rId16"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image" Target="../media/image13.jpe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5.xml"/><Relationship Id="rId7"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17.png"/><Relationship Id="rId5" Type="http://schemas.openxmlformats.org/officeDocument/2006/relationships/tags" Target="../tags/tag57.xml"/><Relationship Id="rId10" Type="http://schemas.openxmlformats.org/officeDocument/2006/relationships/image" Target="../media/image16.png"/><Relationship Id="rId4" Type="http://schemas.openxmlformats.org/officeDocument/2006/relationships/tags" Target="../tags/tag5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1.xml"/><Relationship Id="rId7"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21.png"/><Relationship Id="rId5" Type="http://schemas.openxmlformats.org/officeDocument/2006/relationships/tags" Target="../tags/tag63.xml"/><Relationship Id="rId10" Type="http://schemas.openxmlformats.org/officeDocument/2006/relationships/image" Target="../media/image20.png"/><Relationship Id="rId4" Type="http://schemas.openxmlformats.org/officeDocument/2006/relationships/tags" Target="../tags/tag6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7.xml"/><Relationship Id="rId7"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25.png"/><Relationship Id="rId5" Type="http://schemas.openxmlformats.org/officeDocument/2006/relationships/tags" Target="../tags/tag69.xml"/><Relationship Id="rId10" Type="http://schemas.openxmlformats.org/officeDocument/2006/relationships/image" Target="../media/image24.png"/><Relationship Id="rId4" Type="http://schemas.openxmlformats.org/officeDocument/2006/relationships/tags" Target="../tags/tag68.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73.xml"/><Relationship Id="rId7"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29.png"/><Relationship Id="rId5" Type="http://schemas.openxmlformats.org/officeDocument/2006/relationships/tags" Target="../tags/tag75.xml"/><Relationship Id="rId10" Type="http://schemas.openxmlformats.org/officeDocument/2006/relationships/image" Target="../media/image28.png"/><Relationship Id="rId4" Type="http://schemas.openxmlformats.org/officeDocument/2006/relationships/tags" Target="../tags/tag74.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90972" y="1486881"/>
            <a:ext cx="7772400" cy="2106250"/>
          </a:xfrm>
        </p:spPr>
        <p:txBody>
          <a:bodyPr/>
          <a:lstStyle/>
          <a:p>
            <a:r>
              <a:rPr lang="fr-FR" dirty="0"/>
              <a:t>Introduction au système et à la pensée complexe</a:t>
            </a:r>
            <a:br>
              <a:rPr lang="fr-FR" dirty="0"/>
            </a:br>
            <a:r>
              <a:rPr lang="fr-FR" dirty="0"/>
              <a:t>Repenser le réel ?</a:t>
            </a:r>
          </a:p>
        </p:txBody>
      </p:sp>
      <p:sp>
        <p:nvSpPr>
          <p:cNvPr id="3" name="Sous-titre 2"/>
          <p:cNvSpPr>
            <a:spLocks noGrp="1"/>
          </p:cNvSpPr>
          <p:nvPr>
            <p:ph type="subTitle" idx="1"/>
            <p:custDataLst>
              <p:tags r:id="rId2"/>
            </p:custDataLst>
          </p:nvPr>
        </p:nvSpPr>
        <p:spPr>
          <a:xfrm>
            <a:off x="467544" y="4042878"/>
            <a:ext cx="8219256" cy="1752600"/>
          </a:xfrm>
        </p:spPr>
        <p:txBody>
          <a:bodyPr/>
          <a:lstStyle/>
          <a:p>
            <a:r>
              <a:rPr lang="fr-FR" dirty="0"/>
              <a:t>1) Simulation dynamique : une pêcherie</a:t>
            </a:r>
          </a:p>
          <a:p>
            <a:r>
              <a:rPr lang="fr-FR" dirty="0"/>
              <a:t>2) Mise en situation : le cas ACME</a:t>
            </a:r>
          </a:p>
          <a:p>
            <a:r>
              <a:rPr lang="fr-FR" dirty="0"/>
              <a:t>3) La dynamique des systèmes</a:t>
            </a:r>
          </a:p>
        </p:txBody>
      </p:sp>
      <p:sp>
        <p:nvSpPr>
          <p:cNvPr id="4" name="Espace réservé du numéro de diapositive 3"/>
          <p:cNvSpPr>
            <a:spLocks noGrp="1"/>
          </p:cNvSpPr>
          <p:nvPr>
            <p:ph type="sldNum" sz="quarter" idx="12"/>
            <p:custDataLst>
              <p:tags r:id="rId3"/>
            </p:custDataLst>
          </p:nvPr>
        </p:nvSpPr>
        <p:spPr/>
        <p:txBody>
          <a:bodyPr/>
          <a:lstStyle/>
          <a:p>
            <a:pPr>
              <a:defRPr/>
            </a:pPr>
            <a:fld id="{6B77C437-C0C5-45CD-B18A-371D3E5E93DD}" type="slidenum">
              <a:rPr lang="fr-FR" altLang="fr-FR" smtClean="0"/>
              <a:pPr>
                <a:defRPr/>
              </a:pPr>
              <a:t>1</a:t>
            </a:fld>
            <a:endParaRPr lang="fr-FR" altLang="fr-FR"/>
          </a:p>
        </p:txBody>
      </p:sp>
      <p:sp>
        <p:nvSpPr>
          <p:cNvPr id="5" name="ZoneTexte 4"/>
          <p:cNvSpPr txBox="1"/>
          <p:nvPr>
            <p:custDataLst>
              <p:tags r:id="rId4"/>
            </p:custDataLst>
          </p:nvPr>
        </p:nvSpPr>
        <p:spPr>
          <a:xfrm>
            <a:off x="2627784" y="188640"/>
            <a:ext cx="4174541" cy="984885"/>
          </a:xfrm>
          <a:prstGeom prst="rect">
            <a:avLst/>
          </a:prstGeom>
          <a:noFill/>
        </p:spPr>
        <p:txBody>
          <a:bodyPr wrap="none" rtlCol="0">
            <a:spAutoFit/>
          </a:bodyPr>
          <a:lstStyle/>
          <a:p>
            <a:pPr algn="ctr"/>
            <a:r>
              <a:rPr lang="fr-FR" sz="4000" dirty="0"/>
              <a:t>Didier CUMENAL</a:t>
            </a:r>
          </a:p>
          <a:p>
            <a:pPr algn="ctr"/>
            <a:r>
              <a:rPr lang="fr-FR" dirty="0"/>
              <a:t>cumenald@wanadoo.fr</a:t>
            </a:r>
          </a:p>
        </p:txBody>
      </p:sp>
      <p:sp>
        <p:nvSpPr>
          <p:cNvPr id="6" name="ZoneTexte 5"/>
          <p:cNvSpPr txBox="1"/>
          <p:nvPr>
            <p:custDataLst>
              <p:tags r:id="rId5"/>
            </p:custDataLst>
          </p:nvPr>
        </p:nvSpPr>
        <p:spPr>
          <a:xfrm>
            <a:off x="0" y="6509057"/>
            <a:ext cx="1029449" cy="307777"/>
          </a:xfrm>
          <a:prstGeom prst="rect">
            <a:avLst/>
          </a:prstGeom>
          <a:noFill/>
        </p:spPr>
        <p:txBody>
          <a:bodyPr wrap="none" rtlCol="0">
            <a:spAutoFit/>
          </a:bodyPr>
          <a:lstStyle/>
          <a:p>
            <a:r>
              <a:rPr lang="fr-FR" sz="1400" dirty="0"/>
              <a:t>Mars 2017</a:t>
            </a:r>
          </a:p>
        </p:txBody>
      </p:sp>
      <p:sp>
        <p:nvSpPr>
          <p:cNvPr id="8" name="ZoneTexte 7"/>
          <p:cNvSpPr txBox="1"/>
          <p:nvPr/>
        </p:nvSpPr>
        <p:spPr>
          <a:xfrm>
            <a:off x="3213824" y="6237134"/>
            <a:ext cx="3506088" cy="369332"/>
          </a:xfrm>
          <a:prstGeom prst="rect">
            <a:avLst/>
          </a:prstGeom>
          <a:noFill/>
        </p:spPr>
        <p:txBody>
          <a:bodyPr wrap="none" rtlCol="0">
            <a:spAutoFit/>
          </a:bodyPr>
          <a:lstStyle/>
          <a:p>
            <a:r>
              <a:rPr lang="fr-FR" b="1" dirty="0">
                <a:solidFill>
                  <a:srgbClr val="FF0000"/>
                </a:solidFill>
              </a:rPr>
              <a:t>Se mettre en mode Diaporama</a:t>
            </a:r>
          </a:p>
        </p:txBody>
      </p:sp>
    </p:spTree>
    <p:extLst>
      <p:ext uri="{BB962C8B-B14F-4D97-AF65-F5344CB8AC3E}">
        <p14:creationId xmlns:p14="http://schemas.microsoft.com/office/powerpoint/2010/main" val="31439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5519" y="84904"/>
            <a:ext cx="8229600" cy="1143000"/>
          </a:xfrm>
        </p:spPr>
        <p:txBody>
          <a:bodyPr/>
          <a:lstStyle/>
          <a:p>
            <a:r>
              <a:rPr lang="fr-FR" sz="4000" dirty="0"/>
              <a:t>Analysons</a:t>
            </a:r>
            <a:r>
              <a:rPr lang="fr-FR" dirty="0"/>
              <a:t> le « système«  et sa dynamique</a:t>
            </a:r>
          </a:p>
        </p:txBody>
      </p:sp>
      <p:sp>
        <p:nvSpPr>
          <p:cNvPr id="3" name="Espace réservé du numéro de diapositive 2"/>
          <p:cNvSpPr>
            <a:spLocks noGrp="1"/>
          </p:cNvSpPr>
          <p:nvPr>
            <p:ph type="sldNum" sz="quarter" idx="12"/>
            <p:custDataLst>
              <p:tags r:id="rId2"/>
            </p:custDataLst>
          </p:nvPr>
        </p:nvSpPr>
        <p:spPr/>
        <p:txBody>
          <a:bodyPr/>
          <a:lstStyle/>
          <a:p>
            <a:pPr>
              <a:defRPr/>
            </a:pPr>
            <a:fld id="{0B505712-9223-4870-9104-7CA12DBD664C}" type="slidenum">
              <a:rPr lang="fr-FR" altLang="fr-FR" smtClean="0"/>
              <a:pPr>
                <a:defRPr/>
              </a:pPr>
              <a:t>10</a:t>
            </a:fld>
            <a:endParaRPr lang="fr-FR" altLang="fr-FR"/>
          </a:p>
        </p:txBody>
      </p:sp>
      <p:sp>
        <p:nvSpPr>
          <p:cNvPr id="12" name="ZoneTexte 11"/>
          <p:cNvSpPr txBox="1"/>
          <p:nvPr>
            <p:custDataLst>
              <p:tags r:id="rId3"/>
            </p:custDataLst>
          </p:nvPr>
        </p:nvSpPr>
        <p:spPr>
          <a:xfrm>
            <a:off x="2072205" y="2741833"/>
            <a:ext cx="912429" cy="307777"/>
          </a:xfrm>
          <a:prstGeom prst="rect">
            <a:avLst/>
          </a:prstGeom>
          <a:noFill/>
        </p:spPr>
        <p:txBody>
          <a:bodyPr wrap="none" rtlCol="0">
            <a:spAutoFit/>
          </a:bodyPr>
          <a:lstStyle/>
          <a:p>
            <a:r>
              <a:rPr lang="fr-FR" sz="1400" dirty="0"/>
              <a:t>Poissons</a:t>
            </a:r>
          </a:p>
        </p:txBody>
      </p:sp>
      <p:sp>
        <p:nvSpPr>
          <p:cNvPr id="13" name="ZoneTexte 12"/>
          <p:cNvSpPr txBox="1"/>
          <p:nvPr>
            <p:custDataLst>
              <p:tags r:id="rId4"/>
            </p:custDataLst>
          </p:nvPr>
        </p:nvSpPr>
        <p:spPr>
          <a:xfrm>
            <a:off x="3940287" y="1739451"/>
            <a:ext cx="891591" cy="523220"/>
          </a:xfrm>
          <a:prstGeom prst="rect">
            <a:avLst/>
          </a:prstGeom>
          <a:noFill/>
        </p:spPr>
        <p:txBody>
          <a:bodyPr wrap="none" rtlCol="0">
            <a:spAutoFit/>
          </a:bodyPr>
          <a:lstStyle/>
          <a:p>
            <a:pPr algn="ctr"/>
            <a:r>
              <a:rPr lang="fr-FR" sz="1400" dirty="0"/>
              <a:t>Capture</a:t>
            </a:r>
          </a:p>
          <a:p>
            <a:pPr algn="ctr"/>
            <a:r>
              <a:rPr lang="fr-FR" sz="1400" dirty="0"/>
              <a:t>poissons</a:t>
            </a:r>
          </a:p>
        </p:txBody>
      </p:sp>
      <p:sp>
        <p:nvSpPr>
          <p:cNvPr id="14" name="ZoneTexte 13"/>
          <p:cNvSpPr txBox="1"/>
          <p:nvPr>
            <p:custDataLst>
              <p:tags r:id="rId5"/>
            </p:custDataLst>
          </p:nvPr>
        </p:nvSpPr>
        <p:spPr>
          <a:xfrm>
            <a:off x="3886360" y="3466340"/>
            <a:ext cx="801823" cy="307777"/>
          </a:xfrm>
          <a:prstGeom prst="rect">
            <a:avLst/>
          </a:prstGeom>
          <a:noFill/>
        </p:spPr>
        <p:txBody>
          <a:bodyPr wrap="none" rtlCol="0">
            <a:spAutoFit/>
          </a:bodyPr>
          <a:lstStyle/>
          <a:p>
            <a:r>
              <a:rPr lang="fr-FR" sz="1400" dirty="0"/>
              <a:t>Revenu</a:t>
            </a:r>
          </a:p>
        </p:txBody>
      </p:sp>
      <p:sp>
        <p:nvSpPr>
          <p:cNvPr id="15" name="ZoneTexte 14"/>
          <p:cNvSpPr txBox="1"/>
          <p:nvPr>
            <p:custDataLst>
              <p:tags r:id="rId6"/>
            </p:custDataLst>
          </p:nvPr>
        </p:nvSpPr>
        <p:spPr>
          <a:xfrm>
            <a:off x="5570537" y="2447310"/>
            <a:ext cx="821059" cy="523220"/>
          </a:xfrm>
          <a:prstGeom prst="rect">
            <a:avLst/>
          </a:prstGeom>
          <a:noFill/>
        </p:spPr>
        <p:txBody>
          <a:bodyPr wrap="none" rtlCol="0">
            <a:spAutoFit/>
          </a:bodyPr>
          <a:lstStyle/>
          <a:p>
            <a:pPr algn="ctr"/>
            <a:r>
              <a:rPr lang="fr-FR" sz="1400" dirty="0" err="1"/>
              <a:t>Nbre</a:t>
            </a:r>
            <a:r>
              <a:rPr lang="fr-FR" sz="1400" dirty="0"/>
              <a:t> de</a:t>
            </a:r>
          </a:p>
          <a:p>
            <a:pPr algn="ctr"/>
            <a:r>
              <a:rPr lang="fr-FR" sz="1400" dirty="0"/>
              <a:t>bateaux</a:t>
            </a:r>
          </a:p>
        </p:txBody>
      </p:sp>
      <p:sp>
        <p:nvSpPr>
          <p:cNvPr id="16" name="ZoneTexte 15"/>
          <p:cNvSpPr txBox="1"/>
          <p:nvPr>
            <p:custDataLst>
              <p:tags r:id="rId7"/>
            </p:custDataLst>
          </p:nvPr>
        </p:nvSpPr>
        <p:spPr>
          <a:xfrm>
            <a:off x="4705264" y="4093854"/>
            <a:ext cx="1378904" cy="307777"/>
          </a:xfrm>
          <a:prstGeom prst="rect">
            <a:avLst/>
          </a:prstGeom>
          <a:noFill/>
        </p:spPr>
        <p:txBody>
          <a:bodyPr wrap="none" rtlCol="0">
            <a:spAutoFit/>
          </a:bodyPr>
          <a:lstStyle/>
          <a:p>
            <a:r>
              <a:rPr lang="fr-FR" sz="1400" dirty="0"/>
              <a:t>Investissement</a:t>
            </a:r>
          </a:p>
        </p:txBody>
      </p:sp>
      <p:cxnSp>
        <p:nvCxnSpPr>
          <p:cNvPr id="17" name="Connecteur : en arc 16"/>
          <p:cNvCxnSpPr>
            <a:cxnSpLocks/>
          </p:cNvCxnSpPr>
          <p:nvPr>
            <p:custDataLst>
              <p:tags r:id="rId8"/>
            </p:custDataLst>
          </p:nvPr>
        </p:nvCxnSpPr>
        <p:spPr>
          <a:xfrm rot="5400000">
            <a:off x="3442706" y="1848579"/>
            <a:ext cx="633051" cy="1401449"/>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eur : en arc 17"/>
          <p:cNvCxnSpPr>
            <a:stCxn id="15" idx="0"/>
            <a:endCxn id="13" idx="3"/>
          </p:cNvCxnSpPr>
          <p:nvPr>
            <p:custDataLst>
              <p:tags r:id="rId9"/>
            </p:custDataLst>
          </p:nvPr>
        </p:nvCxnSpPr>
        <p:spPr>
          <a:xfrm rot="16200000" flipV="1">
            <a:off x="5183349" y="1649591"/>
            <a:ext cx="446249" cy="114918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9" name="Connecteur : en arc 18"/>
          <p:cNvCxnSpPr>
            <a:cxnSpLocks/>
          </p:cNvCxnSpPr>
          <p:nvPr>
            <p:custDataLst>
              <p:tags r:id="rId10"/>
            </p:custDataLst>
          </p:nvPr>
        </p:nvCxnSpPr>
        <p:spPr>
          <a:xfrm>
            <a:off x="3033210" y="2953552"/>
            <a:ext cx="1245033" cy="56968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0" name="Connecteur : en arc 19"/>
          <p:cNvCxnSpPr>
            <a:stCxn id="14" idx="3"/>
            <a:endCxn id="16" idx="0"/>
          </p:cNvCxnSpPr>
          <p:nvPr>
            <p:custDataLst>
              <p:tags r:id="rId11"/>
            </p:custDataLst>
          </p:nvPr>
        </p:nvCxnSpPr>
        <p:spPr>
          <a:xfrm>
            <a:off x="4688183" y="3620229"/>
            <a:ext cx="706533" cy="473625"/>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1" name="Connecteur : en arc 20"/>
          <p:cNvCxnSpPr>
            <a:cxnSpLocks/>
            <a:stCxn id="16" idx="3"/>
            <a:endCxn id="15" idx="3"/>
          </p:cNvCxnSpPr>
          <p:nvPr>
            <p:custDataLst>
              <p:tags r:id="rId12"/>
            </p:custDataLst>
          </p:nvPr>
        </p:nvCxnSpPr>
        <p:spPr>
          <a:xfrm flipV="1">
            <a:off x="6084168" y="2708920"/>
            <a:ext cx="307428" cy="1538823"/>
          </a:xfrm>
          <a:prstGeom prst="curvedConnector3">
            <a:avLst>
              <a:gd name="adj1" fmla="val 174359"/>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4" name="Flèche : courbe vers le haut 3"/>
          <p:cNvSpPr/>
          <p:nvPr>
            <p:custDataLst>
              <p:tags r:id="rId13"/>
            </p:custDataLst>
          </p:nvPr>
        </p:nvSpPr>
        <p:spPr>
          <a:xfrm rot="16200000">
            <a:off x="4848981" y="2885349"/>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ZoneTexte 4"/>
          <p:cNvSpPr txBox="1"/>
          <p:nvPr>
            <p:custDataLst>
              <p:tags r:id="rId14"/>
            </p:custDataLst>
          </p:nvPr>
        </p:nvSpPr>
        <p:spPr>
          <a:xfrm>
            <a:off x="4808786" y="2920935"/>
            <a:ext cx="338554" cy="369332"/>
          </a:xfrm>
          <a:prstGeom prst="rect">
            <a:avLst/>
          </a:prstGeom>
          <a:noFill/>
        </p:spPr>
        <p:txBody>
          <a:bodyPr wrap="none" rtlCol="0">
            <a:spAutoFit/>
          </a:bodyPr>
          <a:lstStyle/>
          <a:p>
            <a:r>
              <a:rPr lang="fr-FR" dirty="0"/>
              <a:t>B</a:t>
            </a:r>
          </a:p>
        </p:txBody>
      </p:sp>
      <p:sp>
        <p:nvSpPr>
          <p:cNvPr id="6" name="ZoneTexte 5"/>
          <p:cNvSpPr txBox="1"/>
          <p:nvPr>
            <p:custDataLst>
              <p:tags r:id="rId15"/>
            </p:custDataLst>
          </p:nvPr>
        </p:nvSpPr>
        <p:spPr>
          <a:xfrm>
            <a:off x="204806" y="4947036"/>
            <a:ext cx="8811025" cy="1200329"/>
          </a:xfrm>
          <a:prstGeom prst="rect">
            <a:avLst/>
          </a:prstGeom>
          <a:noFill/>
        </p:spPr>
        <p:txBody>
          <a:bodyPr wrap="square" rtlCol="0">
            <a:spAutoFit/>
          </a:bodyPr>
          <a:lstStyle/>
          <a:p>
            <a:pPr algn="just"/>
            <a:r>
              <a:rPr lang="fr-FR" dirty="0"/>
              <a:t>Ceci est une chaine causale :un  raisonnement circulaire. Il s’agit d’une boucle de rétroaction ou « feedback ».</a:t>
            </a:r>
          </a:p>
          <a:p>
            <a:pPr algn="just"/>
            <a:r>
              <a:rPr lang="fr-FR" dirty="0"/>
              <a:t>Vous noterez que des flèches sont bleues d’autres sont rouges. Nous expliquerons cette symbolique (dynamique) par la suite.</a:t>
            </a:r>
          </a:p>
        </p:txBody>
      </p:sp>
    </p:spTree>
    <p:extLst>
      <p:ext uri="{BB962C8B-B14F-4D97-AF65-F5344CB8AC3E}">
        <p14:creationId xmlns:p14="http://schemas.microsoft.com/office/powerpoint/2010/main" val="24708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a:defRPr/>
            </a:pPr>
            <a:fld id="{0B505712-9223-4870-9104-7CA12DBD664C}" type="slidenum">
              <a:rPr lang="fr-FR" altLang="fr-FR" smtClean="0"/>
              <a:pPr>
                <a:defRPr/>
              </a:pPr>
              <a:t>11</a:t>
            </a:fld>
            <a:endParaRPr lang="fr-FR" altLang="fr-FR"/>
          </a:p>
        </p:txBody>
      </p:sp>
      <p:sp>
        <p:nvSpPr>
          <p:cNvPr id="12" name="ZoneTexte 11"/>
          <p:cNvSpPr txBox="1"/>
          <p:nvPr>
            <p:custDataLst>
              <p:tags r:id="rId2"/>
            </p:custDataLst>
          </p:nvPr>
        </p:nvSpPr>
        <p:spPr>
          <a:xfrm>
            <a:off x="2476041" y="3803384"/>
            <a:ext cx="912429" cy="307777"/>
          </a:xfrm>
          <a:prstGeom prst="rect">
            <a:avLst/>
          </a:prstGeom>
          <a:noFill/>
        </p:spPr>
        <p:txBody>
          <a:bodyPr wrap="none" rtlCol="0">
            <a:spAutoFit/>
          </a:bodyPr>
          <a:lstStyle/>
          <a:p>
            <a:r>
              <a:rPr lang="fr-FR" sz="1400" dirty="0"/>
              <a:t>Poissons</a:t>
            </a:r>
          </a:p>
        </p:txBody>
      </p:sp>
      <p:sp>
        <p:nvSpPr>
          <p:cNvPr id="13" name="ZoneTexte 12"/>
          <p:cNvSpPr txBox="1"/>
          <p:nvPr>
            <p:custDataLst>
              <p:tags r:id="rId3"/>
            </p:custDataLst>
          </p:nvPr>
        </p:nvSpPr>
        <p:spPr>
          <a:xfrm>
            <a:off x="4344123" y="2801002"/>
            <a:ext cx="891591" cy="523220"/>
          </a:xfrm>
          <a:prstGeom prst="rect">
            <a:avLst/>
          </a:prstGeom>
          <a:noFill/>
        </p:spPr>
        <p:txBody>
          <a:bodyPr wrap="none" rtlCol="0">
            <a:spAutoFit/>
          </a:bodyPr>
          <a:lstStyle/>
          <a:p>
            <a:pPr algn="ctr"/>
            <a:r>
              <a:rPr lang="fr-FR" sz="1400" dirty="0"/>
              <a:t>Capture</a:t>
            </a:r>
          </a:p>
          <a:p>
            <a:pPr algn="ctr"/>
            <a:r>
              <a:rPr lang="fr-FR" sz="1400" dirty="0"/>
              <a:t>poissons</a:t>
            </a:r>
          </a:p>
        </p:txBody>
      </p:sp>
      <p:sp>
        <p:nvSpPr>
          <p:cNvPr id="14" name="ZoneTexte 13"/>
          <p:cNvSpPr txBox="1"/>
          <p:nvPr>
            <p:custDataLst>
              <p:tags r:id="rId4"/>
            </p:custDataLst>
          </p:nvPr>
        </p:nvSpPr>
        <p:spPr>
          <a:xfrm>
            <a:off x="4290196" y="4527891"/>
            <a:ext cx="801823" cy="307777"/>
          </a:xfrm>
          <a:prstGeom prst="rect">
            <a:avLst/>
          </a:prstGeom>
          <a:noFill/>
        </p:spPr>
        <p:txBody>
          <a:bodyPr wrap="none" rtlCol="0">
            <a:spAutoFit/>
          </a:bodyPr>
          <a:lstStyle/>
          <a:p>
            <a:r>
              <a:rPr lang="fr-FR" sz="1400" dirty="0"/>
              <a:t>Revenu</a:t>
            </a:r>
          </a:p>
        </p:txBody>
      </p:sp>
      <p:sp>
        <p:nvSpPr>
          <p:cNvPr id="15" name="ZoneTexte 14"/>
          <p:cNvSpPr txBox="1"/>
          <p:nvPr>
            <p:custDataLst>
              <p:tags r:id="rId5"/>
            </p:custDataLst>
          </p:nvPr>
        </p:nvSpPr>
        <p:spPr>
          <a:xfrm>
            <a:off x="5974373" y="3508861"/>
            <a:ext cx="821059" cy="523220"/>
          </a:xfrm>
          <a:prstGeom prst="rect">
            <a:avLst/>
          </a:prstGeom>
          <a:noFill/>
        </p:spPr>
        <p:txBody>
          <a:bodyPr wrap="none" rtlCol="0">
            <a:spAutoFit/>
          </a:bodyPr>
          <a:lstStyle/>
          <a:p>
            <a:pPr algn="ctr"/>
            <a:r>
              <a:rPr lang="fr-FR" sz="1400" dirty="0" err="1"/>
              <a:t>Nbre</a:t>
            </a:r>
            <a:r>
              <a:rPr lang="fr-FR" sz="1400" dirty="0"/>
              <a:t> de</a:t>
            </a:r>
          </a:p>
          <a:p>
            <a:pPr algn="ctr"/>
            <a:r>
              <a:rPr lang="fr-FR" sz="1400" dirty="0"/>
              <a:t>bateaux</a:t>
            </a:r>
          </a:p>
        </p:txBody>
      </p:sp>
      <p:sp>
        <p:nvSpPr>
          <p:cNvPr id="16" name="ZoneTexte 15"/>
          <p:cNvSpPr txBox="1"/>
          <p:nvPr>
            <p:custDataLst>
              <p:tags r:id="rId6"/>
            </p:custDataLst>
          </p:nvPr>
        </p:nvSpPr>
        <p:spPr>
          <a:xfrm>
            <a:off x="5109100" y="5155405"/>
            <a:ext cx="1378904" cy="307777"/>
          </a:xfrm>
          <a:prstGeom prst="rect">
            <a:avLst/>
          </a:prstGeom>
          <a:noFill/>
        </p:spPr>
        <p:txBody>
          <a:bodyPr wrap="none" rtlCol="0">
            <a:spAutoFit/>
          </a:bodyPr>
          <a:lstStyle/>
          <a:p>
            <a:r>
              <a:rPr lang="fr-FR" sz="1400" dirty="0"/>
              <a:t>Investissement</a:t>
            </a:r>
          </a:p>
        </p:txBody>
      </p:sp>
      <p:cxnSp>
        <p:nvCxnSpPr>
          <p:cNvPr id="17" name="Connecteur : en arc 16"/>
          <p:cNvCxnSpPr>
            <a:cxnSpLocks/>
          </p:cNvCxnSpPr>
          <p:nvPr>
            <p:custDataLst>
              <p:tags r:id="rId7"/>
            </p:custDataLst>
          </p:nvPr>
        </p:nvCxnSpPr>
        <p:spPr>
          <a:xfrm rot="5400000">
            <a:off x="3846542" y="2910130"/>
            <a:ext cx="633051" cy="1401449"/>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eur : en arc 17"/>
          <p:cNvCxnSpPr>
            <a:stCxn id="15" idx="0"/>
            <a:endCxn id="13" idx="3"/>
          </p:cNvCxnSpPr>
          <p:nvPr>
            <p:custDataLst>
              <p:tags r:id="rId8"/>
            </p:custDataLst>
          </p:nvPr>
        </p:nvCxnSpPr>
        <p:spPr>
          <a:xfrm rot="16200000" flipV="1">
            <a:off x="5587185" y="2711142"/>
            <a:ext cx="446249" cy="114918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9" name="Connecteur : en arc 18"/>
          <p:cNvCxnSpPr>
            <a:cxnSpLocks/>
          </p:cNvCxnSpPr>
          <p:nvPr>
            <p:custDataLst>
              <p:tags r:id="rId9"/>
            </p:custDataLst>
          </p:nvPr>
        </p:nvCxnSpPr>
        <p:spPr>
          <a:xfrm>
            <a:off x="3437046" y="4015103"/>
            <a:ext cx="1245033" cy="56968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0" name="Connecteur : en arc 19"/>
          <p:cNvCxnSpPr>
            <a:stCxn id="14" idx="3"/>
            <a:endCxn id="16" idx="0"/>
          </p:cNvCxnSpPr>
          <p:nvPr>
            <p:custDataLst>
              <p:tags r:id="rId10"/>
            </p:custDataLst>
          </p:nvPr>
        </p:nvCxnSpPr>
        <p:spPr>
          <a:xfrm>
            <a:off x="5092019" y="4681780"/>
            <a:ext cx="706533" cy="473625"/>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1" name="Connecteur : en arc 20"/>
          <p:cNvCxnSpPr>
            <a:cxnSpLocks/>
            <a:stCxn id="16" idx="3"/>
            <a:endCxn id="15" idx="3"/>
          </p:cNvCxnSpPr>
          <p:nvPr>
            <p:custDataLst>
              <p:tags r:id="rId11"/>
            </p:custDataLst>
          </p:nvPr>
        </p:nvCxnSpPr>
        <p:spPr>
          <a:xfrm flipV="1">
            <a:off x="6488004" y="3770471"/>
            <a:ext cx="307428" cy="1538823"/>
          </a:xfrm>
          <a:prstGeom prst="curvedConnector3">
            <a:avLst>
              <a:gd name="adj1" fmla="val 174359"/>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4" name="Flèche : courbe vers le haut 3"/>
          <p:cNvSpPr/>
          <p:nvPr>
            <p:custDataLst>
              <p:tags r:id="rId12"/>
            </p:custDataLst>
          </p:nvPr>
        </p:nvSpPr>
        <p:spPr>
          <a:xfrm rot="16200000">
            <a:off x="5252817" y="3946900"/>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ZoneTexte 4"/>
          <p:cNvSpPr txBox="1"/>
          <p:nvPr>
            <p:custDataLst>
              <p:tags r:id="rId13"/>
            </p:custDataLst>
          </p:nvPr>
        </p:nvSpPr>
        <p:spPr>
          <a:xfrm>
            <a:off x="5212622" y="3982486"/>
            <a:ext cx="338554" cy="369332"/>
          </a:xfrm>
          <a:prstGeom prst="rect">
            <a:avLst/>
          </a:prstGeom>
          <a:noFill/>
        </p:spPr>
        <p:txBody>
          <a:bodyPr wrap="none" rtlCol="0">
            <a:spAutoFit/>
          </a:bodyPr>
          <a:lstStyle/>
          <a:p>
            <a:r>
              <a:rPr lang="fr-FR" dirty="0"/>
              <a:t>B</a:t>
            </a:r>
          </a:p>
        </p:txBody>
      </p:sp>
      <p:sp>
        <p:nvSpPr>
          <p:cNvPr id="22" name="ZoneTexte 21"/>
          <p:cNvSpPr txBox="1"/>
          <p:nvPr>
            <p:custDataLst>
              <p:tags r:id="rId14"/>
            </p:custDataLst>
          </p:nvPr>
        </p:nvSpPr>
        <p:spPr>
          <a:xfrm>
            <a:off x="2460949" y="2771109"/>
            <a:ext cx="870751" cy="523220"/>
          </a:xfrm>
          <a:prstGeom prst="rect">
            <a:avLst/>
          </a:prstGeom>
          <a:noFill/>
        </p:spPr>
        <p:txBody>
          <a:bodyPr wrap="none" rtlCol="0">
            <a:spAutoFit/>
          </a:bodyPr>
          <a:lstStyle/>
          <a:p>
            <a:pPr algn="ctr"/>
            <a:r>
              <a:rPr lang="fr-FR" sz="1400" dirty="0"/>
              <a:t>Mortalité</a:t>
            </a:r>
          </a:p>
          <a:p>
            <a:pPr algn="ctr"/>
            <a:r>
              <a:rPr lang="fr-FR" sz="1400" dirty="0"/>
              <a:t>décès</a:t>
            </a:r>
          </a:p>
        </p:txBody>
      </p:sp>
      <p:sp>
        <p:nvSpPr>
          <p:cNvPr id="23" name="ZoneTexte 22"/>
          <p:cNvSpPr txBox="1"/>
          <p:nvPr>
            <p:custDataLst>
              <p:tags r:id="rId15"/>
            </p:custDataLst>
          </p:nvPr>
        </p:nvSpPr>
        <p:spPr>
          <a:xfrm>
            <a:off x="739530" y="3772035"/>
            <a:ext cx="891591" cy="523220"/>
          </a:xfrm>
          <a:prstGeom prst="rect">
            <a:avLst/>
          </a:prstGeom>
          <a:noFill/>
        </p:spPr>
        <p:txBody>
          <a:bodyPr wrap="none" rtlCol="0">
            <a:spAutoFit/>
          </a:bodyPr>
          <a:lstStyle/>
          <a:p>
            <a:pPr algn="ctr"/>
            <a:r>
              <a:rPr lang="fr-FR" sz="1400" dirty="0"/>
              <a:t>Densité</a:t>
            </a:r>
          </a:p>
          <a:p>
            <a:pPr algn="ctr"/>
            <a:r>
              <a:rPr lang="fr-FR" sz="1400" dirty="0"/>
              <a:t>poissons</a:t>
            </a:r>
          </a:p>
        </p:txBody>
      </p:sp>
      <p:sp>
        <p:nvSpPr>
          <p:cNvPr id="24" name="ZoneTexte 23"/>
          <p:cNvSpPr txBox="1"/>
          <p:nvPr>
            <p:custDataLst>
              <p:tags r:id="rId16"/>
            </p:custDataLst>
          </p:nvPr>
        </p:nvSpPr>
        <p:spPr>
          <a:xfrm>
            <a:off x="916948" y="2676627"/>
            <a:ext cx="801823" cy="523220"/>
          </a:xfrm>
          <a:prstGeom prst="rect">
            <a:avLst/>
          </a:prstGeom>
          <a:noFill/>
        </p:spPr>
        <p:txBody>
          <a:bodyPr wrap="none" rtlCol="0">
            <a:spAutoFit/>
          </a:bodyPr>
          <a:lstStyle/>
          <a:p>
            <a:pPr algn="ctr"/>
            <a:r>
              <a:rPr lang="fr-FR" sz="1400" dirty="0"/>
              <a:t>Surface</a:t>
            </a:r>
          </a:p>
          <a:p>
            <a:pPr algn="ctr"/>
            <a:r>
              <a:rPr lang="fr-FR" sz="1400" dirty="0"/>
              <a:t>du lac</a:t>
            </a:r>
          </a:p>
        </p:txBody>
      </p:sp>
      <p:sp>
        <p:nvSpPr>
          <p:cNvPr id="25" name="ZoneTexte 24"/>
          <p:cNvSpPr txBox="1"/>
          <p:nvPr>
            <p:custDataLst>
              <p:tags r:id="rId17"/>
            </p:custDataLst>
          </p:nvPr>
        </p:nvSpPr>
        <p:spPr>
          <a:xfrm>
            <a:off x="2345788" y="4761943"/>
            <a:ext cx="1140056" cy="523220"/>
          </a:xfrm>
          <a:prstGeom prst="rect">
            <a:avLst/>
          </a:prstGeom>
          <a:noFill/>
        </p:spPr>
        <p:txBody>
          <a:bodyPr wrap="none" rtlCol="0">
            <a:spAutoFit/>
          </a:bodyPr>
          <a:lstStyle/>
          <a:p>
            <a:pPr algn="ctr"/>
            <a:r>
              <a:rPr lang="fr-FR" sz="1400" dirty="0"/>
              <a:t>Peuplement</a:t>
            </a:r>
          </a:p>
          <a:p>
            <a:pPr algn="ctr"/>
            <a:r>
              <a:rPr lang="fr-FR" sz="1400" dirty="0"/>
              <a:t>natalité</a:t>
            </a:r>
          </a:p>
        </p:txBody>
      </p:sp>
      <p:cxnSp>
        <p:nvCxnSpPr>
          <p:cNvPr id="26" name="Connecteur : en arc 25"/>
          <p:cNvCxnSpPr>
            <a:cxnSpLocks/>
            <a:stCxn id="24" idx="1"/>
            <a:endCxn id="23" idx="1"/>
          </p:cNvCxnSpPr>
          <p:nvPr>
            <p:custDataLst>
              <p:tags r:id="rId18"/>
            </p:custDataLst>
          </p:nvPr>
        </p:nvCxnSpPr>
        <p:spPr>
          <a:xfrm rot="10800000" flipV="1">
            <a:off x="739530" y="2938237"/>
            <a:ext cx="177418" cy="1095408"/>
          </a:xfrm>
          <a:prstGeom prst="curvedConnector3">
            <a:avLst>
              <a:gd name="adj1" fmla="val 228848"/>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7" name="Connecteur : en arc 26"/>
          <p:cNvCxnSpPr>
            <a:cxnSpLocks/>
            <a:endCxn id="22" idx="1"/>
          </p:cNvCxnSpPr>
          <p:nvPr>
            <p:custDataLst>
              <p:tags r:id="rId19"/>
            </p:custDataLst>
          </p:nvPr>
        </p:nvCxnSpPr>
        <p:spPr>
          <a:xfrm rot="10800000">
            <a:off x="2460949" y="3032719"/>
            <a:ext cx="15092" cy="924554"/>
          </a:xfrm>
          <a:prstGeom prst="curvedConnector3">
            <a:avLst>
              <a:gd name="adj1" fmla="val 1126093"/>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8" name="Connecteur : en arc 27"/>
          <p:cNvCxnSpPr>
            <a:cxnSpLocks/>
          </p:cNvCxnSpPr>
          <p:nvPr>
            <p:custDataLst>
              <p:tags r:id="rId20"/>
            </p:custDataLst>
          </p:nvPr>
        </p:nvCxnSpPr>
        <p:spPr>
          <a:xfrm>
            <a:off x="3259838" y="3032719"/>
            <a:ext cx="56770" cy="924554"/>
          </a:xfrm>
          <a:prstGeom prst="curvedConnector3">
            <a:avLst>
              <a:gd name="adj1" fmla="val 502677"/>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eur : en arc 28"/>
          <p:cNvCxnSpPr>
            <a:cxnSpLocks/>
          </p:cNvCxnSpPr>
          <p:nvPr>
            <p:custDataLst>
              <p:tags r:id="rId21"/>
            </p:custDataLst>
          </p:nvPr>
        </p:nvCxnSpPr>
        <p:spPr>
          <a:xfrm>
            <a:off x="3308593" y="4034385"/>
            <a:ext cx="97374" cy="1066280"/>
          </a:xfrm>
          <a:prstGeom prst="curvedConnector3">
            <a:avLst>
              <a:gd name="adj1" fmla="val 33476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0" name="Connecteur : en arc 29"/>
          <p:cNvCxnSpPr>
            <a:cxnSpLocks/>
            <a:stCxn id="23" idx="2"/>
          </p:cNvCxnSpPr>
          <p:nvPr>
            <p:custDataLst>
              <p:tags r:id="rId22"/>
            </p:custDataLst>
          </p:nvPr>
        </p:nvCxnSpPr>
        <p:spPr>
          <a:xfrm rot="16200000" flipH="1">
            <a:off x="1346716" y="4133865"/>
            <a:ext cx="780362" cy="1103142"/>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1" name="Connecteur : en arc 30"/>
          <p:cNvCxnSpPr>
            <a:cxnSpLocks/>
          </p:cNvCxnSpPr>
          <p:nvPr>
            <p:custDataLst>
              <p:tags r:id="rId23"/>
            </p:custDataLst>
          </p:nvPr>
        </p:nvCxnSpPr>
        <p:spPr>
          <a:xfrm rot="10800000" flipH="1">
            <a:off x="2421614" y="4015103"/>
            <a:ext cx="130253" cy="1066280"/>
          </a:xfrm>
          <a:prstGeom prst="curvedConnector3">
            <a:avLst>
              <a:gd name="adj1" fmla="val -17550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2" name="Connecteur : en arc 31"/>
          <p:cNvCxnSpPr>
            <a:endCxn id="23" idx="0"/>
          </p:cNvCxnSpPr>
          <p:nvPr>
            <p:custDataLst>
              <p:tags r:id="rId24"/>
            </p:custDataLst>
          </p:nvPr>
        </p:nvCxnSpPr>
        <p:spPr>
          <a:xfrm rot="10800000">
            <a:off x="1185327" y="3772035"/>
            <a:ext cx="1057257" cy="33910"/>
          </a:xfrm>
          <a:prstGeom prst="curvedConnector4">
            <a:avLst>
              <a:gd name="adj1" fmla="val 28917"/>
              <a:gd name="adj2" fmla="val 774137"/>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33" name="ZoneTexte 32"/>
          <p:cNvSpPr txBox="1"/>
          <p:nvPr>
            <p:custDataLst>
              <p:tags r:id="rId25"/>
            </p:custDataLst>
          </p:nvPr>
        </p:nvSpPr>
        <p:spPr>
          <a:xfrm>
            <a:off x="7452481" y="3812341"/>
            <a:ext cx="872355" cy="307777"/>
          </a:xfrm>
          <a:prstGeom prst="rect">
            <a:avLst/>
          </a:prstGeom>
          <a:noFill/>
        </p:spPr>
        <p:txBody>
          <a:bodyPr wrap="none" rtlCol="0">
            <a:spAutoFit/>
          </a:bodyPr>
          <a:lstStyle/>
          <a:p>
            <a:r>
              <a:rPr lang="fr-FR" sz="1400" dirty="0"/>
              <a:t>Pollution</a:t>
            </a:r>
          </a:p>
        </p:txBody>
      </p:sp>
      <p:cxnSp>
        <p:nvCxnSpPr>
          <p:cNvPr id="34" name="Connecteur : en arc 33"/>
          <p:cNvCxnSpPr>
            <a:cxnSpLocks/>
          </p:cNvCxnSpPr>
          <p:nvPr>
            <p:custDataLst>
              <p:tags r:id="rId26"/>
            </p:custDataLst>
          </p:nvPr>
        </p:nvCxnSpPr>
        <p:spPr>
          <a:xfrm rot="16200000" flipV="1">
            <a:off x="4915414" y="750943"/>
            <a:ext cx="1041232" cy="4992334"/>
          </a:xfrm>
          <a:prstGeom prst="curvedConnector3">
            <a:avLst>
              <a:gd name="adj1" fmla="val 15878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5" name="Connecteur : en arc 34"/>
          <p:cNvCxnSpPr>
            <a:cxnSpLocks/>
          </p:cNvCxnSpPr>
          <p:nvPr>
            <p:custDataLst>
              <p:tags r:id="rId27"/>
            </p:custDataLst>
          </p:nvPr>
        </p:nvCxnSpPr>
        <p:spPr>
          <a:xfrm rot="5400000">
            <a:off x="4819715" y="2173173"/>
            <a:ext cx="1165045" cy="4972843"/>
          </a:xfrm>
          <a:prstGeom prst="curvedConnector3">
            <a:avLst>
              <a:gd name="adj1" fmla="val 210767"/>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cxnSp>
        <p:nvCxnSpPr>
          <p:cNvPr id="36" name="Connecteur : en arc 35"/>
          <p:cNvCxnSpPr/>
          <p:nvPr>
            <p:custDataLst>
              <p:tags r:id="rId28"/>
            </p:custDataLst>
          </p:nvPr>
        </p:nvCxnSpPr>
        <p:spPr>
          <a:xfrm rot="16200000" flipH="1">
            <a:off x="6985041" y="2908723"/>
            <a:ext cx="303480" cy="1503756"/>
          </a:xfrm>
          <a:prstGeom prst="curvedConnector3">
            <a:avLst>
              <a:gd name="adj1" fmla="val -75326"/>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37" name="Flèche : courbe vers le haut 36"/>
          <p:cNvSpPr/>
          <p:nvPr>
            <p:custDataLst>
              <p:tags r:id="rId29"/>
            </p:custDataLst>
          </p:nvPr>
        </p:nvSpPr>
        <p:spPr>
          <a:xfrm rot="16200000">
            <a:off x="4538705" y="5446756"/>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8" name="ZoneTexte 37"/>
          <p:cNvSpPr txBox="1"/>
          <p:nvPr>
            <p:custDataLst>
              <p:tags r:id="rId30"/>
            </p:custDataLst>
          </p:nvPr>
        </p:nvSpPr>
        <p:spPr>
          <a:xfrm>
            <a:off x="4498510" y="5482342"/>
            <a:ext cx="338554" cy="369332"/>
          </a:xfrm>
          <a:prstGeom prst="rect">
            <a:avLst/>
          </a:prstGeom>
          <a:noFill/>
        </p:spPr>
        <p:txBody>
          <a:bodyPr wrap="none" rtlCol="0">
            <a:spAutoFit/>
          </a:bodyPr>
          <a:lstStyle/>
          <a:p>
            <a:r>
              <a:rPr lang="fr-FR" dirty="0"/>
              <a:t>B</a:t>
            </a:r>
          </a:p>
        </p:txBody>
      </p:sp>
      <p:sp>
        <p:nvSpPr>
          <p:cNvPr id="39" name="Flèche : courbe vers le haut 38"/>
          <p:cNvSpPr/>
          <p:nvPr>
            <p:custDataLst>
              <p:tags r:id="rId31"/>
            </p:custDataLst>
          </p:nvPr>
        </p:nvSpPr>
        <p:spPr>
          <a:xfrm rot="16200000">
            <a:off x="5853770" y="2462569"/>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0" name="ZoneTexte 39"/>
          <p:cNvSpPr txBox="1"/>
          <p:nvPr>
            <p:custDataLst>
              <p:tags r:id="rId32"/>
            </p:custDataLst>
          </p:nvPr>
        </p:nvSpPr>
        <p:spPr>
          <a:xfrm>
            <a:off x="5813575" y="2498155"/>
            <a:ext cx="338554" cy="369332"/>
          </a:xfrm>
          <a:prstGeom prst="rect">
            <a:avLst/>
          </a:prstGeom>
          <a:noFill/>
        </p:spPr>
        <p:txBody>
          <a:bodyPr wrap="none" rtlCol="0">
            <a:spAutoFit/>
          </a:bodyPr>
          <a:lstStyle/>
          <a:p>
            <a:r>
              <a:rPr lang="fr-FR" dirty="0"/>
              <a:t>B</a:t>
            </a:r>
          </a:p>
        </p:txBody>
      </p:sp>
      <p:sp>
        <p:nvSpPr>
          <p:cNvPr id="6" name="ZoneTexte 5"/>
          <p:cNvSpPr txBox="1"/>
          <p:nvPr>
            <p:custDataLst>
              <p:tags r:id="rId33"/>
            </p:custDataLst>
          </p:nvPr>
        </p:nvSpPr>
        <p:spPr>
          <a:xfrm>
            <a:off x="2653819" y="4334811"/>
            <a:ext cx="332142" cy="338554"/>
          </a:xfrm>
          <a:prstGeom prst="rect">
            <a:avLst/>
          </a:prstGeom>
          <a:noFill/>
        </p:spPr>
        <p:txBody>
          <a:bodyPr wrap="none" rtlCol="0">
            <a:spAutoFit/>
          </a:bodyPr>
          <a:lstStyle/>
          <a:p>
            <a:r>
              <a:rPr lang="fr-FR" sz="1600" dirty="0"/>
              <a:t>R</a:t>
            </a:r>
          </a:p>
        </p:txBody>
      </p:sp>
      <p:sp>
        <p:nvSpPr>
          <p:cNvPr id="7" name="Flèche : courbe vers le haut 6"/>
          <p:cNvSpPr/>
          <p:nvPr>
            <p:custDataLst>
              <p:tags r:id="rId34"/>
            </p:custDataLst>
          </p:nvPr>
        </p:nvSpPr>
        <p:spPr>
          <a:xfrm rot="15844556">
            <a:off x="2616340" y="4234594"/>
            <a:ext cx="685025" cy="447625"/>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ZoneTexte 40"/>
          <p:cNvSpPr txBox="1"/>
          <p:nvPr>
            <p:custDataLst>
              <p:tags r:id="rId35"/>
            </p:custDataLst>
          </p:nvPr>
        </p:nvSpPr>
        <p:spPr>
          <a:xfrm>
            <a:off x="1537921" y="4119852"/>
            <a:ext cx="332142" cy="338554"/>
          </a:xfrm>
          <a:prstGeom prst="rect">
            <a:avLst/>
          </a:prstGeom>
          <a:noFill/>
        </p:spPr>
        <p:txBody>
          <a:bodyPr wrap="square" rtlCol="0">
            <a:spAutoFit/>
          </a:bodyPr>
          <a:lstStyle/>
          <a:p>
            <a:r>
              <a:rPr lang="fr-FR" sz="1600" dirty="0"/>
              <a:t>R</a:t>
            </a:r>
          </a:p>
        </p:txBody>
      </p:sp>
      <p:sp>
        <p:nvSpPr>
          <p:cNvPr id="42" name="Flèche : courbe vers le haut 41"/>
          <p:cNvSpPr/>
          <p:nvPr>
            <p:custDataLst>
              <p:tags r:id="rId36"/>
            </p:custDataLst>
          </p:nvPr>
        </p:nvSpPr>
        <p:spPr>
          <a:xfrm rot="15844556">
            <a:off x="1500466" y="4001585"/>
            <a:ext cx="685025" cy="447625"/>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Flèche : courbe vers le haut 42"/>
          <p:cNvSpPr/>
          <p:nvPr>
            <p:custDataLst>
              <p:tags r:id="rId37"/>
            </p:custDataLst>
          </p:nvPr>
        </p:nvSpPr>
        <p:spPr>
          <a:xfrm rot="16200000">
            <a:off x="2699552" y="3359467"/>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4" name="ZoneTexte 43"/>
          <p:cNvSpPr txBox="1"/>
          <p:nvPr>
            <p:custDataLst>
              <p:tags r:id="rId38"/>
            </p:custDataLst>
          </p:nvPr>
        </p:nvSpPr>
        <p:spPr>
          <a:xfrm>
            <a:off x="2705027" y="3410457"/>
            <a:ext cx="320922" cy="338554"/>
          </a:xfrm>
          <a:prstGeom prst="rect">
            <a:avLst/>
          </a:prstGeom>
          <a:noFill/>
        </p:spPr>
        <p:txBody>
          <a:bodyPr wrap="none" rtlCol="0">
            <a:spAutoFit/>
          </a:bodyPr>
          <a:lstStyle/>
          <a:p>
            <a:r>
              <a:rPr lang="fr-FR" sz="1600" dirty="0"/>
              <a:t>B</a:t>
            </a:r>
          </a:p>
        </p:txBody>
      </p:sp>
      <p:sp>
        <p:nvSpPr>
          <p:cNvPr id="45" name="Titre 1"/>
          <p:cNvSpPr>
            <a:spLocks noGrp="1"/>
          </p:cNvSpPr>
          <p:nvPr>
            <p:ph type="title"/>
            <p:custDataLst>
              <p:tags r:id="rId39"/>
            </p:custDataLst>
          </p:nvPr>
        </p:nvSpPr>
        <p:spPr>
          <a:xfrm>
            <a:off x="544508" y="23949"/>
            <a:ext cx="8229600" cy="1143000"/>
          </a:xfrm>
        </p:spPr>
        <p:txBody>
          <a:bodyPr/>
          <a:lstStyle/>
          <a:p>
            <a:r>
              <a:rPr lang="fr-FR" sz="4000" dirty="0"/>
              <a:t>Analysons</a:t>
            </a:r>
            <a:r>
              <a:rPr lang="fr-FR" dirty="0"/>
              <a:t> le « système«  et sa dynamique</a:t>
            </a:r>
          </a:p>
        </p:txBody>
      </p:sp>
      <p:sp>
        <p:nvSpPr>
          <p:cNvPr id="2" name="ZoneTexte 1"/>
          <p:cNvSpPr txBox="1"/>
          <p:nvPr>
            <p:custDataLst>
              <p:tags r:id="rId40"/>
            </p:custDataLst>
          </p:nvPr>
        </p:nvSpPr>
        <p:spPr>
          <a:xfrm>
            <a:off x="2617723" y="1478041"/>
            <a:ext cx="4083169" cy="369332"/>
          </a:xfrm>
          <a:prstGeom prst="rect">
            <a:avLst/>
          </a:prstGeom>
          <a:noFill/>
        </p:spPr>
        <p:txBody>
          <a:bodyPr wrap="none" rtlCol="0">
            <a:spAutoFit/>
          </a:bodyPr>
          <a:lstStyle/>
          <a:p>
            <a:r>
              <a:rPr lang="fr-FR" dirty="0"/>
              <a:t>7 boucles de rétroaction ou feedbacks</a:t>
            </a:r>
          </a:p>
        </p:txBody>
      </p:sp>
    </p:spTree>
    <p:extLst>
      <p:ext uri="{BB962C8B-B14F-4D97-AF65-F5344CB8AC3E}">
        <p14:creationId xmlns:p14="http://schemas.microsoft.com/office/powerpoint/2010/main" val="32027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p:bldP spid="23" grpId="0"/>
      <p:bldP spid="24" grpId="0"/>
      <p:bldP spid="25" grpId="0"/>
      <p:bldP spid="33" grpId="0"/>
      <p:bldP spid="37" grpId="0" animBg="1"/>
      <p:bldP spid="38" grpId="0"/>
      <p:bldP spid="39" grpId="0" animBg="1"/>
      <p:bldP spid="40" grpId="0"/>
      <p:bldP spid="6" grpId="0"/>
      <p:bldP spid="7" grpId="0" animBg="1"/>
      <p:bldP spid="41" grpId="0"/>
      <p:bldP spid="42" grpId="0" animBg="1"/>
      <p:bldP spid="43"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a:defRPr/>
            </a:pPr>
            <a:fld id="{0B505712-9223-4870-9104-7CA12DBD664C}" type="slidenum">
              <a:rPr lang="fr-FR" altLang="fr-FR" smtClean="0"/>
              <a:pPr>
                <a:defRPr/>
              </a:pPr>
              <a:t>12</a:t>
            </a:fld>
            <a:endParaRPr lang="fr-FR" altLang="fr-FR"/>
          </a:p>
        </p:txBody>
      </p:sp>
      <p:sp>
        <p:nvSpPr>
          <p:cNvPr id="12" name="ZoneTexte 11"/>
          <p:cNvSpPr txBox="1"/>
          <p:nvPr>
            <p:custDataLst>
              <p:tags r:id="rId2"/>
            </p:custDataLst>
          </p:nvPr>
        </p:nvSpPr>
        <p:spPr>
          <a:xfrm>
            <a:off x="2476041" y="3803384"/>
            <a:ext cx="912429" cy="307777"/>
          </a:xfrm>
          <a:prstGeom prst="rect">
            <a:avLst/>
          </a:prstGeom>
          <a:noFill/>
        </p:spPr>
        <p:txBody>
          <a:bodyPr wrap="none" rtlCol="0">
            <a:spAutoFit/>
          </a:bodyPr>
          <a:lstStyle/>
          <a:p>
            <a:r>
              <a:rPr lang="fr-FR" sz="1400" dirty="0"/>
              <a:t>Poissons</a:t>
            </a:r>
          </a:p>
        </p:txBody>
      </p:sp>
      <p:sp>
        <p:nvSpPr>
          <p:cNvPr id="13" name="ZoneTexte 12"/>
          <p:cNvSpPr txBox="1"/>
          <p:nvPr>
            <p:custDataLst>
              <p:tags r:id="rId3"/>
            </p:custDataLst>
          </p:nvPr>
        </p:nvSpPr>
        <p:spPr>
          <a:xfrm>
            <a:off x="4344123" y="2801002"/>
            <a:ext cx="891591" cy="523220"/>
          </a:xfrm>
          <a:prstGeom prst="rect">
            <a:avLst/>
          </a:prstGeom>
          <a:noFill/>
        </p:spPr>
        <p:txBody>
          <a:bodyPr wrap="none" rtlCol="0">
            <a:spAutoFit/>
          </a:bodyPr>
          <a:lstStyle/>
          <a:p>
            <a:pPr algn="ctr"/>
            <a:r>
              <a:rPr lang="fr-FR" sz="1400" dirty="0"/>
              <a:t>Capture</a:t>
            </a:r>
          </a:p>
          <a:p>
            <a:pPr algn="ctr"/>
            <a:r>
              <a:rPr lang="fr-FR" sz="1400" dirty="0"/>
              <a:t>poissons</a:t>
            </a:r>
          </a:p>
        </p:txBody>
      </p:sp>
      <p:sp>
        <p:nvSpPr>
          <p:cNvPr id="14" name="ZoneTexte 13"/>
          <p:cNvSpPr txBox="1"/>
          <p:nvPr>
            <p:custDataLst>
              <p:tags r:id="rId4"/>
            </p:custDataLst>
          </p:nvPr>
        </p:nvSpPr>
        <p:spPr>
          <a:xfrm>
            <a:off x="4290196" y="4527891"/>
            <a:ext cx="801823" cy="307777"/>
          </a:xfrm>
          <a:prstGeom prst="rect">
            <a:avLst/>
          </a:prstGeom>
          <a:noFill/>
        </p:spPr>
        <p:txBody>
          <a:bodyPr wrap="none" rtlCol="0">
            <a:spAutoFit/>
          </a:bodyPr>
          <a:lstStyle/>
          <a:p>
            <a:r>
              <a:rPr lang="fr-FR" sz="1400" dirty="0"/>
              <a:t>Revenu</a:t>
            </a:r>
          </a:p>
        </p:txBody>
      </p:sp>
      <p:sp>
        <p:nvSpPr>
          <p:cNvPr id="15" name="ZoneTexte 14"/>
          <p:cNvSpPr txBox="1"/>
          <p:nvPr>
            <p:custDataLst>
              <p:tags r:id="rId5"/>
            </p:custDataLst>
          </p:nvPr>
        </p:nvSpPr>
        <p:spPr>
          <a:xfrm>
            <a:off x="5974373" y="3508861"/>
            <a:ext cx="821059" cy="523220"/>
          </a:xfrm>
          <a:prstGeom prst="rect">
            <a:avLst/>
          </a:prstGeom>
          <a:noFill/>
        </p:spPr>
        <p:txBody>
          <a:bodyPr wrap="none" rtlCol="0">
            <a:spAutoFit/>
          </a:bodyPr>
          <a:lstStyle/>
          <a:p>
            <a:pPr algn="ctr"/>
            <a:r>
              <a:rPr lang="fr-FR" sz="1400" dirty="0" err="1"/>
              <a:t>Nbre</a:t>
            </a:r>
            <a:r>
              <a:rPr lang="fr-FR" sz="1400" dirty="0"/>
              <a:t> de</a:t>
            </a:r>
          </a:p>
          <a:p>
            <a:pPr algn="ctr"/>
            <a:r>
              <a:rPr lang="fr-FR" sz="1400" dirty="0"/>
              <a:t>bateaux</a:t>
            </a:r>
          </a:p>
        </p:txBody>
      </p:sp>
      <p:sp>
        <p:nvSpPr>
          <p:cNvPr id="16" name="ZoneTexte 15"/>
          <p:cNvSpPr txBox="1"/>
          <p:nvPr>
            <p:custDataLst>
              <p:tags r:id="rId6"/>
            </p:custDataLst>
          </p:nvPr>
        </p:nvSpPr>
        <p:spPr>
          <a:xfrm>
            <a:off x="5109100" y="5155405"/>
            <a:ext cx="1378904" cy="307777"/>
          </a:xfrm>
          <a:prstGeom prst="rect">
            <a:avLst/>
          </a:prstGeom>
          <a:noFill/>
        </p:spPr>
        <p:txBody>
          <a:bodyPr wrap="none" rtlCol="0">
            <a:spAutoFit/>
          </a:bodyPr>
          <a:lstStyle/>
          <a:p>
            <a:r>
              <a:rPr lang="fr-FR" sz="1400" dirty="0"/>
              <a:t>Investissement</a:t>
            </a:r>
          </a:p>
        </p:txBody>
      </p:sp>
      <p:cxnSp>
        <p:nvCxnSpPr>
          <p:cNvPr id="17" name="Connecteur : en arc 16"/>
          <p:cNvCxnSpPr>
            <a:cxnSpLocks/>
          </p:cNvCxnSpPr>
          <p:nvPr>
            <p:custDataLst>
              <p:tags r:id="rId7"/>
            </p:custDataLst>
          </p:nvPr>
        </p:nvCxnSpPr>
        <p:spPr>
          <a:xfrm rot="5400000">
            <a:off x="3846542" y="2910130"/>
            <a:ext cx="633051" cy="1401449"/>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eur : en arc 17"/>
          <p:cNvCxnSpPr>
            <a:stCxn id="15" idx="0"/>
            <a:endCxn id="13" idx="3"/>
          </p:cNvCxnSpPr>
          <p:nvPr>
            <p:custDataLst>
              <p:tags r:id="rId8"/>
            </p:custDataLst>
          </p:nvPr>
        </p:nvCxnSpPr>
        <p:spPr>
          <a:xfrm rot="16200000" flipV="1">
            <a:off x="5587185" y="2711142"/>
            <a:ext cx="446249" cy="114918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9" name="Connecteur : en arc 18"/>
          <p:cNvCxnSpPr>
            <a:cxnSpLocks/>
          </p:cNvCxnSpPr>
          <p:nvPr>
            <p:custDataLst>
              <p:tags r:id="rId9"/>
            </p:custDataLst>
          </p:nvPr>
        </p:nvCxnSpPr>
        <p:spPr>
          <a:xfrm>
            <a:off x="3437046" y="4015103"/>
            <a:ext cx="1245033" cy="56968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0" name="Connecteur : en arc 19"/>
          <p:cNvCxnSpPr>
            <a:stCxn id="14" idx="3"/>
            <a:endCxn id="16" idx="0"/>
          </p:cNvCxnSpPr>
          <p:nvPr>
            <p:custDataLst>
              <p:tags r:id="rId10"/>
            </p:custDataLst>
          </p:nvPr>
        </p:nvCxnSpPr>
        <p:spPr>
          <a:xfrm>
            <a:off x="5092019" y="4681780"/>
            <a:ext cx="706533" cy="473625"/>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1" name="Connecteur : en arc 20"/>
          <p:cNvCxnSpPr>
            <a:cxnSpLocks/>
            <a:stCxn id="16" idx="3"/>
            <a:endCxn id="15" idx="3"/>
          </p:cNvCxnSpPr>
          <p:nvPr>
            <p:custDataLst>
              <p:tags r:id="rId11"/>
            </p:custDataLst>
          </p:nvPr>
        </p:nvCxnSpPr>
        <p:spPr>
          <a:xfrm flipV="1">
            <a:off x="6488004" y="3770471"/>
            <a:ext cx="307428" cy="1538823"/>
          </a:xfrm>
          <a:prstGeom prst="curvedConnector3">
            <a:avLst>
              <a:gd name="adj1" fmla="val 174359"/>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4" name="Flèche : courbe vers le haut 3"/>
          <p:cNvSpPr/>
          <p:nvPr>
            <p:custDataLst>
              <p:tags r:id="rId12"/>
            </p:custDataLst>
          </p:nvPr>
        </p:nvSpPr>
        <p:spPr>
          <a:xfrm rot="16200000">
            <a:off x="6014721" y="4566491"/>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ZoneTexte 4"/>
          <p:cNvSpPr txBox="1"/>
          <p:nvPr>
            <p:custDataLst>
              <p:tags r:id="rId13"/>
            </p:custDataLst>
          </p:nvPr>
        </p:nvSpPr>
        <p:spPr>
          <a:xfrm>
            <a:off x="5974526" y="4602077"/>
            <a:ext cx="338554" cy="369332"/>
          </a:xfrm>
          <a:prstGeom prst="rect">
            <a:avLst/>
          </a:prstGeom>
          <a:noFill/>
        </p:spPr>
        <p:txBody>
          <a:bodyPr wrap="none" rtlCol="0">
            <a:spAutoFit/>
          </a:bodyPr>
          <a:lstStyle/>
          <a:p>
            <a:r>
              <a:rPr lang="fr-FR" dirty="0"/>
              <a:t>B</a:t>
            </a:r>
          </a:p>
        </p:txBody>
      </p:sp>
      <p:sp>
        <p:nvSpPr>
          <p:cNvPr id="22" name="ZoneTexte 21"/>
          <p:cNvSpPr txBox="1"/>
          <p:nvPr>
            <p:custDataLst>
              <p:tags r:id="rId14"/>
            </p:custDataLst>
          </p:nvPr>
        </p:nvSpPr>
        <p:spPr>
          <a:xfrm>
            <a:off x="2460949" y="2771109"/>
            <a:ext cx="870751" cy="523220"/>
          </a:xfrm>
          <a:prstGeom prst="rect">
            <a:avLst/>
          </a:prstGeom>
          <a:noFill/>
        </p:spPr>
        <p:txBody>
          <a:bodyPr wrap="none" rtlCol="0">
            <a:spAutoFit/>
          </a:bodyPr>
          <a:lstStyle/>
          <a:p>
            <a:pPr algn="ctr"/>
            <a:r>
              <a:rPr lang="fr-FR" sz="1400" dirty="0"/>
              <a:t>Mortalité</a:t>
            </a:r>
          </a:p>
          <a:p>
            <a:pPr algn="ctr"/>
            <a:r>
              <a:rPr lang="fr-FR" sz="1400" dirty="0"/>
              <a:t>décès</a:t>
            </a:r>
          </a:p>
        </p:txBody>
      </p:sp>
      <p:sp>
        <p:nvSpPr>
          <p:cNvPr id="23" name="ZoneTexte 22"/>
          <p:cNvSpPr txBox="1"/>
          <p:nvPr>
            <p:custDataLst>
              <p:tags r:id="rId15"/>
            </p:custDataLst>
          </p:nvPr>
        </p:nvSpPr>
        <p:spPr>
          <a:xfrm>
            <a:off x="739530" y="3772035"/>
            <a:ext cx="891591" cy="523220"/>
          </a:xfrm>
          <a:prstGeom prst="rect">
            <a:avLst/>
          </a:prstGeom>
          <a:noFill/>
        </p:spPr>
        <p:txBody>
          <a:bodyPr wrap="none" rtlCol="0">
            <a:spAutoFit/>
          </a:bodyPr>
          <a:lstStyle/>
          <a:p>
            <a:pPr algn="ctr"/>
            <a:r>
              <a:rPr lang="fr-FR" sz="1400" dirty="0"/>
              <a:t>Densité</a:t>
            </a:r>
          </a:p>
          <a:p>
            <a:pPr algn="ctr"/>
            <a:r>
              <a:rPr lang="fr-FR" sz="1400" dirty="0"/>
              <a:t>poissons</a:t>
            </a:r>
          </a:p>
        </p:txBody>
      </p:sp>
      <p:sp>
        <p:nvSpPr>
          <p:cNvPr id="24" name="ZoneTexte 23"/>
          <p:cNvSpPr txBox="1"/>
          <p:nvPr>
            <p:custDataLst>
              <p:tags r:id="rId16"/>
            </p:custDataLst>
          </p:nvPr>
        </p:nvSpPr>
        <p:spPr>
          <a:xfrm>
            <a:off x="916948" y="2676627"/>
            <a:ext cx="801823" cy="523220"/>
          </a:xfrm>
          <a:prstGeom prst="rect">
            <a:avLst/>
          </a:prstGeom>
          <a:noFill/>
        </p:spPr>
        <p:txBody>
          <a:bodyPr wrap="none" rtlCol="0">
            <a:spAutoFit/>
          </a:bodyPr>
          <a:lstStyle/>
          <a:p>
            <a:pPr algn="ctr"/>
            <a:r>
              <a:rPr lang="fr-FR" sz="1400" dirty="0"/>
              <a:t>Surface</a:t>
            </a:r>
          </a:p>
          <a:p>
            <a:pPr algn="ctr"/>
            <a:r>
              <a:rPr lang="fr-FR" sz="1400" dirty="0"/>
              <a:t>du lac</a:t>
            </a:r>
          </a:p>
        </p:txBody>
      </p:sp>
      <p:sp>
        <p:nvSpPr>
          <p:cNvPr id="25" name="ZoneTexte 24"/>
          <p:cNvSpPr txBox="1"/>
          <p:nvPr>
            <p:custDataLst>
              <p:tags r:id="rId17"/>
            </p:custDataLst>
          </p:nvPr>
        </p:nvSpPr>
        <p:spPr>
          <a:xfrm>
            <a:off x="2345788" y="4761943"/>
            <a:ext cx="1140056" cy="523220"/>
          </a:xfrm>
          <a:prstGeom prst="rect">
            <a:avLst/>
          </a:prstGeom>
          <a:noFill/>
        </p:spPr>
        <p:txBody>
          <a:bodyPr wrap="none" rtlCol="0">
            <a:spAutoFit/>
          </a:bodyPr>
          <a:lstStyle/>
          <a:p>
            <a:pPr algn="ctr"/>
            <a:r>
              <a:rPr lang="fr-FR" sz="1400" dirty="0"/>
              <a:t>Peuplement</a:t>
            </a:r>
          </a:p>
          <a:p>
            <a:pPr algn="ctr"/>
            <a:r>
              <a:rPr lang="fr-FR" sz="1400" dirty="0"/>
              <a:t>natalité</a:t>
            </a:r>
          </a:p>
        </p:txBody>
      </p:sp>
      <p:cxnSp>
        <p:nvCxnSpPr>
          <p:cNvPr id="26" name="Connecteur : en arc 25"/>
          <p:cNvCxnSpPr>
            <a:cxnSpLocks/>
            <a:stCxn id="24" idx="1"/>
            <a:endCxn id="23" idx="1"/>
          </p:cNvCxnSpPr>
          <p:nvPr>
            <p:custDataLst>
              <p:tags r:id="rId18"/>
            </p:custDataLst>
          </p:nvPr>
        </p:nvCxnSpPr>
        <p:spPr>
          <a:xfrm rot="10800000" flipV="1">
            <a:off x="739530" y="2938237"/>
            <a:ext cx="177418" cy="1095408"/>
          </a:xfrm>
          <a:prstGeom prst="curvedConnector3">
            <a:avLst>
              <a:gd name="adj1" fmla="val 228848"/>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7" name="Connecteur : en arc 26"/>
          <p:cNvCxnSpPr>
            <a:cxnSpLocks/>
            <a:endCxn id="22" idx="1"/>
          </p:cNvCxnSpPr>
          <p:nvPr>
            <p:custDataLst>
              <p:tags r:id="rId19"/>
            </p:custDataLst>
          </p:nvPr>
        </p:nvCxnSpPr>
        <p:spPr>
          <a:xfrm rot="10800000">
            <a:off x="2460949" y="3032719"/>
            <a:ext cx="15092" cy="924554"/>
          </a:xfrm>
          <a:prstGeom prst="curvedConnector3">
            <a:avLst>
              <a:gd name="adj1" fmla="val 1126093"/>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8" name="Connecteur : en arc 27"/>
          <p:cNvCxnSpPr>
            <a:cxnSpLocks/>
          </p:cNvCxnSpPr>
          <p:nvPr>
            <p:custDataLst>
              <p:tags r:id="rId20"/>
            </p:custDataLst>
          </p:nvPr>
        </p:nvCxnSpPr>
        <p:spPr>
          <a:xfrm>
            <a:off x="3259838" y="3032719"/>
            <a:ext cx="56770" cy="924554"/>
          </a:xfrm>
          <a:prstGeom prst="curvedConnector3">
            <a:avLst>
              <a:gd name="adj1" fmla="val 502677"/>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eur : en arc 28"/>
          <p:cNvCxnSpPr>
            <a:cxnSpLocks/>
          </p:cNvCxnSpPr>
          <p:nvPr>
            <p:custDataLst>
              <p:tags r:id="rId21"/>
            </p:custDataLst>
          </p:nvPr>
        </p:nvCxnSpPr>
        <p:spPr>
          <a:xfrm>
            <a:off x="3308593" y="4034385"/>
            <a:ext cx="97374" cy="1066280"/>
          </a:xfrm>
          <a:prstGeom prst="curvedConnector3">
            <a:avLst>
              <a:gd name="adj1" fmla="val 33476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0" name="Connecteur : en arc 29"/>
          <p:cNvCxnSpPr>
            <a:cxnSpLocks/>
            <a:stCxn id="23" idx="2"/>
          </p:cNvCxnSpPr>
          <p:nvPr>
            <p:custDataLst>
              <p:tags r:id="rId22"/>
            </p:custDataLst>
          </p:nvPr>
        </p:nvCxnSpPr>
        <p:spPr>
          <a:xfrm rot="16200000" flipH="1">
            <a:off x="1346716" y="4133865"/>
            <a:ext cx="780362" cy="1103142"/>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1" name="Connecteur : en arc 30"/>
          <p:cNvCxnSpPr>
            <a:cxnSpLocks/>
          </p:cNvCxnSpPr>
          <p:nvPr>
            <p:custDataLst>
              <p:tags r:id="rId23"/>
            </p:custDataLst>
          </p:nvPr>
        </p:nvCxnSpPr>
        <p:spPr>
          <a:xfrm rot="10800000" flipH="1">
            <a:off x="2421614" y="4015103"/>
            <a:ext cx="130253" cy="1066280"/>
          </a:xfrm>
          <a:prstGeom prst="curvedConnector3">
            <a:avLst>
              <a:gd name="adj1" fmla="val -17550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2" name="Connecteur : en arc 31"/>
          <p:cNvCxnSpPr>
            <a:endCxn id="23" idx="0"/>
          </p:cNvCxnSpPr>
          <p:nvPr>
            <p:custDataLst>
              <p:tags r:id="rId24"/>
            </p:custDataLst>
          </p:nvPr>
        </p:nvCxnSpPr>
        <p:spPr>
          <a:xfrm rot="10800000">
            <a:off x="1185327" y="3772035"/>
            <a:ext cx="1057257" cy="33910"/>
          </a:xfrm>
          <a:prstGeom prst="curvedConnector4">
            <a:avLst>
              <a:gd name="adj1" fmla="val 28917"/>
              <a:gd name="adj2" fmla="val 774137"/>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33" name="ZoneTexte 32"/>
          <p:cNvSpPr txBox="1"/>
          <p:nvPr>
            <p:custDataLst>
              <p:tags r:id="rId25"/>
            </p:custDataLst>
          </p:nvPr>
        </p:nvSpPr>
        <p:spPr>
          <a:xfrm>
            <a:off x="7452481" y="3812341"/>
            <a:ext cx="872355" cy="307777"/>
          </a:xfrm>
          <a:prstGeom prst="rect">
            <a:avLst/>
          </a:prstGeom>
          <a:noFill/>
        </p:spPr>
        <p:txBody>
          <a:bodyPr wrap="none" rtlCol="0">
            <a:spAutoFit/>
          </a:bodyPr>
          <a:lstStyle/>
          <a:p>
            <a:r>
              <a:rPr lang="fr-FR" sz="1400" dirty="0"/>
              <a:t>Pollution</a:t>
            </a:r>
          </a:p>
        </p:txBody>
      </p:sp>
      <p:cxnSp>
        <p:nvCxnSpPr>
          <p:cNvPr id="34" name="Connecteur : en arc 33"/>
          <p:cNvCxnSpPr>
            <a:cxnSpLocks/>
          </p:cNvCxnSpPr>
          <p:nvPr>
            <p:custDataLst>
              <p:tags r:id="rId26"/>
            </p:custDataLst>
          </p:nvPr>
        </p:nvCxnSpPr>
        <p:spPr>
          <a:xfrm rot="16200000" flipV="1">
            <a:off x="4915414" y="750943"/>
            <a:ext cx="1041232" cy="4992334"/>
          </a:xfrm>
          <a:prstGeom prst="curvedConnector3">
            <a:avLst>
              <a:gd name="adj1" fmla="val 15878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5" name="Connecteur : en arc 34"/>
          <p:cNvCxnSpPr>
            <a:cxnSpLocks/>
          </p:cNvCxnSpPr>
          <p:nvPr>
            <p:custDataLst>
              <p:tags r:id="rId27"/>
            </p:custDataLst>
          </p:nvPr>
        </p:nvCxnSpPr>
        <p:spPr>
          <a:xfrm rot="5400000">
            <a:off x="4819715" y="2173173"/>
            <a:ext cx="1165045" cy="4972843"/>
          </a:xfrm>
          <a:prstGeom prst="curvedConnector3">
            <a:avLst>
              <a:gd name="adj1" fmla="val 210767"/>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cxnSp>
        <p:nvCxnSpPr>
          <p:cNvPr id="36" name="Connecteur : en arc 35"/>
          <p:cNvCxnSpPr/>
          <p:nvPr>
            <p:custDataLst>
              <p:tags r:id="rId28"/>
            </p:custDataLst>
          </p:nvPr>
        </p:nvCxnSpPr>
        <p:spPr>
          <a:xfrm rot="16200000" flipH="1">
            <a:off x="6985041" y="2908723"/>
            <a:ext cx="303480" cy="1503756"/>
          </a:xfrm>
          <a:prstGeom prst="curvedConnector3">
            <a:avLst>
              <a:gd name="adj1" fmla="val -75326"/>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37" name="Flèche : courbe vers le haut 36"/>
          <p:cNvSpPr/>
          <p:nvPr>
            <p:custDataLst>
              <p:tags r:id="rId29"/>
            </p:custDataLst>
          </p:nvPr>
        </p:nvSpPr>
        <p:spPr>
          <a:xfrm rot="16200000">
            <a:off x="4538705" y="5446756"/>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8" name="ZoneTexte 37"/>
          <p:cNvSpPr txBox="1"/>
          <p:nvPr>
            <p:custDataLst>
              <p:tags r:id="rId30"/>
            </p:custDataLst>
          </p:nvPr>
        </p:nvSpPr>
        <p:spPr>
          <a:xfrm>
            <a:off x="4498510" y="5482342"/>
            <a:ext cx="338554" cy="369332"/>
          </a:xfrm>
          <a:prstGeom prst="rect">
            <a:avLst/>
          </a:prstGeom>
          <a:noFill/>
        </p:spPr>
        <p:txBody>
          <a:bodyPr wrap="none" rtlCol="0">
            <a:spAutoFit/>
          </a:bodyPr>
          <a:lstStyle/>
          <a:p>
            <a:r>
              <a:rPr lang="fr-FR" dirty="0"/>
              <a:t>B</a:t>
            </a:r>
          </a:p>
        </p:txBody>
      </p:sp>
      <p:sp>
        <p:nvSpPr>
          <p:cNvPr id="39" name="Flèche : courbe vers le haut 38"/>
          <p:cNvSpPr/>
          <p:nvPr>
            <p:custDataLst>
              <p:tags r:id="rId31"/>
            </p:custDataLst>
          </p:nvPr>
        </p:nvSpPr>
        <p:spPr>
          <a:xfrm rot="16200000">
            <a:off x="5853770" y="2462569"/>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0" name="ZoneTexte 39"/>
          <p:cNvSpPr txBox="1"/>
          <p:nvPr>
            <p:custDataLst>
              <p:tags r:id="rId32"/>
            </p:custDataLst>
          </p:nvPr>
        </p:nvSpPr>
        <p:spPr>
          <a:xfrm>
            <a:off x="5813575" y="2498155"/>
            <a:ext cx="338554" cy="369332"/>
          </a:xfrm>
          <a:prstGeom prst="rect">
            <a:avLst/>
          </a:prstGeom>
          <a:noFill/>
        </p:spPr>
        <p:txBody>
          <a:bodyPr wrap="none" rtlCol="0">
            <a:spAutoFit/>
          </a:bodyPr>
          <a:lstStyle/>
          <a:p>
            <a:r>
              <a:rPr lang="fr-FR" dirty="0"/>
              <a:t>B</a:t>
            </a:r>
          </a:p>
        </p:txBody>
      </p:sp>
      <p:sp>
        <p:nvSpPr>
          <p:cNvPr id="6" name="ZoneTexte 5"/>
          <p:cNvSpPr txBox="1"/>
          <p:nvPr>
            <p:custDataLst>
              <p:tags r:id="rId33"/>
            </p:custDataLst>
          </p:nvPr>
        </p:nvSpPr>
        <p:spPr>
          <a:xfrm>
            <a:off x="2653819" y="4334811"/>
            <a:ext cx="332142" cy="338554"/>
          </a:xfrm>
          <a:prstGeom prst="rect">
            <a:avLst/>
          </a:prstGeom>
          <a:noFill/>
        </p:spPr>
        <p:txBody>
          <a:bodyPr wrap="none" rtlCol="0">
            <a:spAutoFit/>
          </a:bodyPr>
          <a:lstStyle/>
          <a:p>
            <a:r>
              <a:rPr lang="fr-FR" sz="1600" dirty="0"/>
              <a:t>R</a:t>
            </a:r>
          </a:p>
        </p:txBody>
      </p:sp>
      <p:sp>
        <p:nvSpPr>
          <p:cNvPr id="7" name="Flèche : courbe vers le haut 6"/>
          <p:cNvSpPr/>
          <p:nvPr>
            <p:custDataLst>
              <p:tags r:id="rId34"/>
            </p:custDataLst>
          </p:nvPr>
        </p:nvSpPr>
        <p:spPr>
          <a:xfrm rot="15844556">
            <a:off x="2616340" y="4234594"/>
            <a:ext cx="685025" cy="447625"/>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ZoneTexte 40"/>
          <p:cNvSpPr txBox="1"/>
          <p:nvPr>
            <p:custDataLst>
              <p:tags r:id="rId35"/>
            </p:custDataLst>
          </p:nvPr>
        </p:nvSpPr>
        <p:spPr>
          <a:xfrm>
            <a:off x="1537921" y="4119852"/>
            <a:ext cx="332142" cy="338554"/>
          </a:xfrm>
          <a:prstGeom prst="rect">
            <a:avLst/>
          </a:prstGeom>
          <a:noFill/>
        </p:spPr>
        <p:txBody>
          <a:bodyPr wrap="square" rtlCol="0">
            <a:spAutoFit/>
          </a:bodyPr>
          <a:lstStyle/>
          <a:p>
            <a:r>
              <a:rPr lang="fr-FR" sz="1600" dirty="0"/>
              <a:t>R</a:t>
            </a:r>
          </a:p>
        </p:txBody>
      </p:sp>
      <p:sp>
        <p:nvSpPr>
          <p:cNvPr id="42" name="Flèche : courbe vers le haut 41"/>
          <p:cNvSpPr/>
          <p:nvPr>
            <p:custDataLst>
              <p:tags r:id="rId36"/>
            </p:custDataLst>
          </p:nvPr>
        </p:nvSpPr>
        <p:spPr>
          <a:xfrm rot="15844556">
            <a:off x="1500466" y="4001585"/>
            <a:ext cx="685025" cy="447625"/>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ZoneTexte 42"/>
          <p:cNvSpPr txBox="1"/>
          <p:nvPr>
            <p:custDataLst>
              <p:tags r:id="rId37"/>
            </p:custDataLst>
          </p:nvPr>
        </p:nvSpPr>
        <p:spPr>
          <a:xfrm>
            <a:off x="4609562" y="3936660"/>
            <a:ext cx="1208985" cy="307777"/>
          </a:xfrm>
          <a:prstGeom prst="rect">
            <a:avLst/>
          </a:prstGeom>
          <a:noFill/>
        </p:spPr>
        <p:txBody>
          <a:bodyPr wrap="none" rtlCol="0">
            <a:spAutoFit/>
          </a:bodyPr>
          <a:lstStyle/>
          <a:p>
            <a:r>
              <a:rPr lang="fr-FR" sz="1400" dirty="0"/>
              <a:t>Maintenance</a:t>
            </a:r>
          </a:p>
        </p:txBody>
      </p:sp>
      <p:cxnSp>
        <p:nvCxnSpPr>
          <p:cNvPr id="44" name="Connecteur : en arc 43"/>
          <p:cNvCxnSpPr>
            <a:cxnSpLocks/>
            <a:endCxn id="43" idx="0"/>
          </p:cNvCxnSpPr>
          <p:nvPr>
            <p:custDataLst>
              <p:tags r:id="rId38"/>
            </p:custDataLst>
          </p:nvPr>
        </p:nvCxnSpPr>
        <p:spPr>
          <a:xfrm rot="10800000" flipV="1">
            <a:off x="5214056" y="3637486"/>
            <a:ext cx="671621" cy="29917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45" name="Connecteur : en arc 44"/>
          <p:cNvCxnSpPr>
            <a:cxnSpLocks/>
            <a:stCxn id="43" idx="2"/>
          </p:cNvCxnSpPr>
          <p:nvPr>
            <p:custDataLst>
              <p:tags r:id="rId39"/>
            </p:custDataLst>
          </p:nvPr>
        </p:nvCxnSpPr>
        <p:spPr>
          <a:xfrm rot="5400000">
            <a:off x="4802247" y="4143409"/>
            <a:ext cx="310780" cy="512836"/>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Connecteur : en arc 45"/>
          <p:cNvCxnSpPr>
            <a:cxnSpLocks/>
          </p:cNvCxnSpPr>
          <p:nvPr>
            <p:custDataLst>
              <p:tags r:id="rId40"/>
            </p:custDataLst>
          </p:nvPr>
        </p:nvCxnSpPr>
        <p:spPr>
          <a:xfrm rot="5400000" flipH="1" flipV="1">
            <a:off x="5750271" y="3565890"/>
            <a:ext cx="241926" cy="1082149"/>
          </a:xfrm>
          <a:prstGeom prst="curvedConnector3">
            <a:avLst>
              <a:gd name="adj1" fmla="val -94492"/>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47" name="Flèche : courbe vers le haut 46"/>
          <p:cNvSpPr/>
          <p:nvPr>
            <p:custDataLst>
              <p:tags r:id="rId41"/>
            </p:custDataLst>
          </p:nvPr>
        </p:nvSpPr>
        <p:spPr>
          <a:xfrm rot="16200000">
            <a:off x="2699552" y="3359467"/>
            <a:ext cx="632109" cy="39090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8" name="ZoneTexte 47"/>
          <p:cNvSpPr txBox="1"/>
          <p:nvPr>
            <p:custDataLst>
              <p:tags r:id="rId42"/>
            </p:custDataLst>
          </p:nvPr>
        </p:nvSpPr>
        <p:spPr>
          <a:xfrm>
            <a:off x="2705027" y="3410457"/>
            <a:ext cx="320922" cy="338554"/>
          </a:xfrm>
          <a:prstGeom prst="rect">
            <a:avLst/>
          </a:prstGeom>
          <a:noFill/>
        </p:spPr>
        <p:txBody>
          <a:bodyPr wrap="none" rtlCol="0">
            <a:spAutoFit/>
          </a:bodyPr>
          <a:lstStyle/>
          <a:p>
            <a:r>
              <a:rPr lang="fr-FR" sz="1600" dirty="0"/>
              <a:t>B</a:t>
            </a:r>
          </a:p>
        </p:txBody>
      </p:sp>
      <p:sp>
        <p:nvSpPr>
          <p:cNvPr id="49" name="ZoneTexte 48"/>
          <p:cNvSpPr txBox="1"/>
          <p:nvPr>
            <p:custDataLst>
              <p:tags r:id="rId43"/>
            </p:custDataLst>
          </p:nvPr>
        </p:nvSpPr>
        <p:spPr>
          <a:xfrm>
            <a:off x="5719487" y="3927336"/>
            <a:ext cx="332142" cy="338554"/>
          </a:xfrm>
          <a:prstGeom prst="rect">
            <a:avLst/>
          </a:prstGeom>
          <a:noFill/>
        </p:spPr>
        <p:txBody>
          <a:bodyPr wrap="square" rtlCol="0">
            <a:spAutoFit/>
          </a:bodyPr>
          <a:lstStyle/>
          <a:p>
            <a:r>
              <a:rPr lang="fr-FR" sz="1600" dirty="0"/>
              <a:t>R</a:t>
            </a:r>
          </a:p>
        </p:txBody>
      </p:sp>
      <p:sp>
        <p:nvSpPr>
          <p:cNvPr id="50" name="Flèche : courbe vers le haut 49"/>
          <p:cNvSpPr/>
          <p:nvPr>
            <p:custDataLst>
              <p:tags r:id="rId44"/>
            </p:custDataLst>
          </p:nvPr>
        </p:nvSpPr>
        <p:spPr>
          <a:xfrm rot="15844556">
            <a:off x="5666797" y="3876101"/>
            <a:ext cx="587713" cy="329254"/>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Flèche : courbe vers le haut 50"/>
          <p:cNvSpPr/>
          <p:nvPr>
            <p:custDataLst>
              <p:tags r:id="rId45"/>
            </p:custDataLst>
          </p:nvPr>
        </p:nvSpPr>
        <p:spPr>
          <a:xfrm rot="16200000">
            <a:off x="4777143" y="3509822"/>
            <a:ext cx="517008" cy="269744"/>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2" name="ZoneTexte 51"/>
          <p:cNvSpPr txBox="1"/>
          <p:nvPr>
            <p:custDataLst>
              <p:tags r:id="rId46"/>
            </p:custDataLst>
          </p:nvPr>
        </p:nvSpPr>
        <p:spPr>
          <a:xfrm>
            <a:off x="4769807" y="3501861"/>
            <a:ext cx="332142" cy="338554"/>
          </a:xfrm>
          <a:prstGeom prst="rect">
            <a:avLst/>
          </a:prstGeom>
          <a:noFill/>
        </p:spPr>
        <p:txBody>
          <a:bodyPr wrap="none" rtlCol="0">
            <a:spAutoFit/>
          </a:bodyPr>
          <a:lstStyle/>
          <a:p>
            <a:r>
              <a:rPr lang="fr-FR" sz="1600" dirty="0"/>
              <a:t>R</a:t>
            </a:r>
          </a:p>
        </p:txBody>
      </p:sp>
      <p:sp>
        <p:nvSpPr>
          <p:cNvPr id="9" name="ZoneTexte 8"/>
          <p:cNvSpPr txBox="1"/>
          <p:nvPr>
            <p:custDataLst>
              <p:tags r:id="rId47"/>
            </p:custDataLst>
          </p:nvPr>
        </p:nvSpPr>
        <p:spPr>
          <a:xfrm>
            <a:off x="1943762" y="1596002"/>
            <a:ext cx="5840060" cy="369332"/>
          </a:xfrm>
          <a:prstGeom prst="rect">
            <a:avLst/>
          </a:prstGeom>
          <a:noFill/>
        </p:spPr>
        <p:txBody>
          <a:bodyPr wrap="none" rtlCol="0">
            <a:spAutoFit/>
          </a:bodyPr>
          <a:lstStyle/>
          <a:p>
            <a:r>
              <a:rPr lang="fr-FR" dirty="0"/>
              <a:t>Au total 8 boucles de rétroaction (causalités circulaires)</a:t>
            </a:r>
          </a:p>
        </p:txBody>
      </p:sp>
      <p:sp>
        <p:nvSpPr>
          <p:cNvPr id="53" name="Titre 1"/>
          <p:cNvSpPr>
            <a:spLocks noGrp="1"/>
          </p:cNvSpPr>
          <p:nvPr>
            <p:ph type="title"/>
            <p:custDataLst>
              <p:tags r:id="rId48"/>
            </p:custDataLst>
          </p:nvPr>
        </p:nvSpPr>
        <p:spPr>
          <a:xfrm>
            <a:off x="457200" y="274638"/>
            <a:ext cx="8229600" cy="1143000"/>
          </a:xfrm>
        </p:spPr>
        <p:txBody>
          <a:bodyPr/>
          <a:lstStyle/>
          <a:p>
            <a:r>
              <a:rPr lang="fr-FR" sz="4000" dirty="0"/>
              <a:t>Analysons</a:t>
            </a:r>
            <a:r>
              <a:rPr lang="fr-FR" dirty="0"/>
              <a:t> le « système«  et sa dynamique</a:t>
            </a:r>
          </a:p>
        </p:txBody>
      </p:sp>
    </p:spTree>
    <p:extLst>
      <p:ext uri="{BB962C8B-B14F-4D97-AF65-F5344CB8AC3E}">
        <p14:creationId xmlns:p14="http://schemas.microsoft.com/office/powerpoint/2010/main" val="37512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3" grpId="0"/>
      <p:bldP spid="49" grpId="0"/>
      <p:bldP spid="50"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a:defRPr/>
            </a:pPr>
            <a:fld id="{0B505712-9223-4870-9104-7CA12DBD664C}" type="slidenum">
              <a:rPr lang="fr-FR" altLang="fr-FR" smtClean="0"/>
              <a:pPr>
                <a:defRPr/>
              </a:pPr>
              <a:t>13</a:t>
            </a:fld>
            <a:endParaRPr lang="fr-FR" altLang="fr-FR"/>
          </a:p>
        </p:txBody>
      </p:sp>
      <p:sp>
        <p:nvSpPr>
          <p:cNvPr id="4" name="Titre 1"/>
          <p:cNvSpPr txBox="1">
            <a:spLocks/>
          </p:cNvSpPr>
          <p:nvPr>
            <p:custDataLst>
              <p:tags r:id="rId2"/>
            </p:custDataLst>
          </p:nvPr>
        </p:nvSpPr>
        <p:spPr bwMode="auto">
          <a:xfrm>
            <a:off x="251520" y="141981"/>
            <a:ext cx="87849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sz="4000" kern="0" dirty="0"/>
              <a:t>« </a:t>
            </a:r>
            <a:r>
              <a:rPr lang="fr-FR" sz="4000" kern="0" dirty="0" err="1"/>
              <a:t>Systems</a:t>
            </a:r>
            <a:r>
              <a:rPr lang="fr-FR" sz="4000" kern="0" dirty="0"/>
              <a:t> </a:t>
            </a:r>
            <a:r>
              <a:rPr lang="fr-FR" sz="4000" kern="0" dirty="0" err="1"/>
              <a:t>thinking</a:t>
            </a:r>
            <a:r>
              <a:rPr lang="fr-FR" sz="4000" kern="0" dirty="0"/>
              <a:t> » – Dynamique des systèmes</a:t>
            </a:r>
          </a:p>
        </p:txBody>
      </p:sp>
      <p:sp>
        <p:nvSpPr>
          <p:cNvPr id="2" name="ZoneTexte 1"/>
          <p:cNvSpPr txBox="1"/>
          <p:nvPr>
            <p:custDataLst>
              <p:tags r:id="rId3"/>
            </p:custDataLst>
          </p:nvPr>
        </p:nvSpPr>
        <p:spPr>
          <a:xfrm>
            <a:off x="2476041" y="3803384"/>
            <a:ext cx="912429" cy="307777"/>
          </a:xfrm>
          <a:prstGeom prst="rect">
            <a:avLst/>
          </a:prstGeom>
          <a:noFill/>
        </p:spPr>
        <p:txBody>
          <a:bodyPr wrap="none" rtlCol="0">
            <a:spAutoFit/>
          </a:bodyPr>
          <a:lstStyle/>
          <a:p>
            <a:r>
              <a:rPr lang="fr-FR" sz="1400" dirty="0"/>
              <a:t>Poissons</a:t>
            </a:r>
          </a:p>
        </p:txBody>
      </p:sp>
      <p:sp>
        <p:nvSpPr>
          <p:cNvPr id="10" name="ZoneTexte 9"/>
          <p:cNvSpPr txBox="1"/>
          <p:nvPr>
            <p:custDataLst>
              <p:tags r:id="rId4"/>
            </p:custDataLst>
          </p:nvPr>
        </p:nvSpPr>
        <p:spPr>
          <a:xfrm>
            <a:off x="2460949" y="2771109"/>
            <a:ext cx="870751" cy="523220"/>
          </a:xfrm>
          <a:prstGeom prst="rect">
            <a:avLst/>
          </a:prstGeom>
          <a:noFill/>
        </p:spPr>
        <p:txBody>
          <a:bodyPr wrap="none" rtlCol="0">
            <a:spAutoFit/>
          </a:bodyPr>
          <a:lstStyle/>
          <a:p>
            <a:pPr algn="ctr"/>
            <a:r>
              <a:rPr lang="fr-FR" sz="1400" dirty="0"/>
              <a:t>Mortalité</a:t>
            </a:r>
          </a:p>
          <a:p>
            <a:pPr algn="ctr"/>
            <a:r>
              <a:rPr lang="fr-FR" sz="1400" dirty="0"/>
              <a:t>décès</a:t>
            </a:r>
          </a:p>
        </p:txBody>
      </p:sp>
      <p:sp>
        <p:nvSpPr>
          <p:cNvPr id="12" name="ZoneTexte 11"/>
          <p:cNvSpPr txBox="1"/>
          <p:nvPr>
            <p:custDataLst>
              <p:tags r:id="rId5"/>
            </p:custDataLst>
          </p:nvPr>
        </p:nvSpPr>
        <p:spPr>
          <a:xfrm>
            <a:off x="4344123" y="2801002"/>
            <a:ext cx="891591" cy="523220"/>
          </a:xfrm>
          <a:prstGeom prst="rect">
            <a:avLst/>
          </a:prstGeom>
          <a:noFill/>
        </p:spPr>
        <p:txBody>
          <a:bodyPr wrap="none" rtlCol="0">
            <a:spAutoFit/>
          </a:bodyPr>
          <a:lstStyle/>
          <a:p>
            <a:pPr algn="ctr"/>
            <a:r>
              <a:rPr lang="fr-FR" sz="1400" dirty="0"/>
              <a:t>Capture</a:t>
            </a:r>
          </a:p>
          <a:p>
            <a:pPr algn="ctr"/>
            <a:r>
              <a:rPr lang="fr-FR" sz="1400" dirty="0"/>
              <a:t>poissons</a:t>
            </a:r>
          </a:p>
        </p:txBody>
      </p:sp>
      <p:sp>
        <p:nvSpPr>
          <p:cNvPr id="14" name="ZoneTexte 13"/>
          <p:cNvSpPr txBox="1"/>
          <p:nvPr>
            <p:custDataLst>
              <p:tags r:id="rId6"/>
            </p:custDataLst>
          </p:nvPr>
        </p:nvSpPr>
        <p:spPr>
          <a:xfrm>
            <a:off x="972988" y="3923363"/>
            <a:ext cx="891591" cy="523220"/>
          </a:xfrm>
          <a:prstGeom prst="rect">
            <a:avLst/>
          </a:prstGeom>
          <a:noFill/>
        </p:spPr>
        <p:txBody>
          <a:bodyPr wrap="none" rtlCol="0">
            <a:spAutoFit/>
          </a:bodyPr>
          <a:lstStyle/>
          <a:p>
            <a:pPr algn="ctr"/>
            <a:r>
              <a:rPr lang="fr-FR" sz="1400" dirty="0"/>
              <a:t>Densité</a:t>
            </a:r>
          </a:p>
          <a:p>
            <a:pPr algn="ctr"/>
            <a:r>
              <a:rPr lang="fr-FR" sz="1400" dirty="0"/>
              <a:t>poissons</a:t>
            </a:r>
          </a:p>
        </p:txBody>
      </p:sp>
      <p:sp>
        <p:nvSpPr>
          <p:cNvPr id="16" name="ZoneTexte 15"/>
          <p:cNvSpPr txBox="1"/>
          <p:nvPr>
            <p:custDataLst>
              <p:tags r:id="rId7"/>
            </p:custDataLst>
          </p:nvPr>
        </p:nvSpPr>
        <p:spPr>
          <a:xfrm>
            <a:off x="916948" y="2676627"/>
            <a:ext cx="801823" cy="523220"/>
          </a:xfrm>
          <a:prstGeom prst="rect">
            <a:avLst/>
          </a:prstGeom>
          <a:noFill/>
        </p:spPr>
        <p:txBody>
          <a:bodyPr wrap="none" rtlCol="0">
            <a:spAutoFit/>
          </a:bodyPr>
          <a:lstStyle/>
          <a:p>
            <a:pPr algn="ctr"/>
            <a:r>
              <a:rPr lang="fr-FR" sz="1400" dirty="0"/>
              <a:t>Surface</a:t>
            </a:r>
          </a:p>
          <a:p>
            <a:pPr algn="ctr"/>
            <a:r>
              <a:rPr lang="fr-FR" sz="1400" dirty="0"/>
              <a:t>du lac</a:t>
            </a:r>
          </a:p>
        </p:txBody>
      </p:sp>
      <p:sp>
        <p:nvSpPr>
          <p:cNvPr id="18" name="ZoneTexte 17"/>
          <p:cNvSpPr txBox="1"/>
          <p:nvPr>
            <p:custDataLst>
              <p:tags r:id="rId8"/>
            </p:custDataLst>
          </p:nvPr>
        </p:nvSpPr>
        <p:spPr>
          <a:xfrm>
            <a:off x="2345788" y="4761943"/>
            <a:ext cx="1140056" cy="523220"/>
          </a:xfrm>
          <a:prstGeom prst="rect">
            <a:avLst/>
          </a:prstGeom>
          <a:noFill/>
        </p:spPr>
        <p:txBody>
          <a:bodyPr wrap="none" rtlCol="0">
            <a:spAutoFit/>
          </a:bodyPr>
          <a:lstStyle/>
          <a:p>
            <a:pPr algn="ctr"/>
            <a:r>
              <a:rPr lang="fr-FR" sz="1400" dirty="0"/>
              <a:t>Peuplement</a:t>
            </a:r>
          </a:p>
          <a:p>
            <a:pPr algn="ctr"/>
            <a:r>
              <a:rPr lang="fr-FR" sz="1400" dirty="0"/>
              <a:t>natalité</a:t>
            </a:r>
          </a:p>
        </p:txBody>
      </p:sp>
      <p:sp>
        <p:nvSpPr>
          <p:cNvPr id="19" name="ZoneTexte 18"/>
          <p:cNvSpPr txBox="1"/>
          <p:nvPr>
            <p:custDataLst>
              <p:tags r:id="rId9"/>
            </p:custDataLst>
          </p:nvPr>
        </p:nvSpPr>
        <p:spPr>
          <a:xfrm>
            <a:off x="3789675" y="5309294"/>
            <a:ext cx="801823" cy="523220"/>
          </a:xfrm>
          <a:prstGeom prst="rect">
            <a:avLst/>
          </a:prstGeom>
          <a:noFill/>
        </p:spPr>
        <p:txBody>
          <a:bodyPr wrap="none" rtlCol="0">
            <a:spAutoFit/>
          </a:bodyPr>
          <a:lstStyle/>
          <a:p>
            <a:pPr algn="ctr"/>
            <a:r>
              <a:rPr lang="fr-FR" sz="1400" dirty="0"/>
              <a:t>Prix</a:t>
            </a:r>
          </a:p>
          <a:p>
            <a:pPr algn="ctr"/>
            <a:r>
              <a:rPr lang="fr-FR" sz="1400" dirty="0"/>
              <a:t>poisson</a:t>
            </a:r>
          </a:p>
        </p:txBody>
      </p:sp>
      <p:sp>
        <p:nvSpPr>
          <p:cNvPr id="20" name="ZoneTexte 19"/>
          <p:cNvSpPr txBox="1"/>
          <p:nvPr>
            <p:custDataLst>
              <p:tags r:id="rId10"/>
            </p:custDataLst>
          </p:nvPr>
        </p:nvSpPr>
        <p:spPr>
          <a:xfrm>
            <a:off x="4290196" y="4527891"/>
            <a:ext cx="801823" cy="307777"/>
          </a:xfrm>
          <a:prstGeom prst="rect">
            <a:avLst/>
          </a:prstGeom>
          <a:noFill/>
        </p:spPr>
        <p:txBody>
          <a:bodyPr wrap="none" rtlCol="0">
            <a:spAutoFit/>
          </a:bodyPr>
          <a:lstStyle/>
          <a:p>
            <a:r>
              <a:rPr lang="fr-FR" sz="1400" dirty="0"/>
              <a:t>Revenu</a:t>
            </a:r>
          </a:p>
        </p:txBody>
      </p:sp>
      <p:sp>
        <p:nvSpPr>
          <p:cNvPr id="25" name="ZoneTexte 24"/>
          <p:cNvSpPr txBox="1"/>
          <p:nvPr>
            <p:custDataLst>
              <p:tags r:id="rId11"/>
            </p:custDataLst>
          </p:nvPr>
        </p:nvSpPr>
        <p:spPr>
          <a:xfrm>
            <a:off x="5974373" y="3508861"/>
            <a:ext cx="821059" cy="523220"/>
          </a:xfrm>
          <a:prstGeom prst="rect">
            <a:avLst/>
          </a:prstGeom>
          <a:noFill/>
        </p:spPr>
        <p:txBody>
          <a:bodyPr wrap="none" rtlCol="0">
            <a:spAutoFit/>
          </a:bodyPr>
          <a:lstStyle/>
          <a:p>
            <a:pPr algn="ctr"/>
            <a:r>
              <a:rPr lang="fr-FR" sz="1400" dirty="0" err="1"/>
              <a:t>Nbre</a:t>
            </a:r>
            <a:r>
              <a:rPr lang="fr-FR" sz="1400" dirty="0"/>
              <a:t> de</a:t>
            </a:r>
          </a:p>
          <a:p>
            <a:pPr algn="ctr"/>
            <a:r>
              <a:rPr lang="fr-FR" sz="1400" dirty="0"/>
              <a:t>bateaux</a:t>
            </a:r>
          </a:p>
        </p:txBody>
      </p:sp>
      <p:sp>
        <p:nvSpPr>
          <p:cNvPr id="26" name="ZoneTexte 25"/>
          <p:cNvSpPr txBox="1"/>
          <p:nvPr>
            <p:custDataLst>
              <p:tags r:id="rId12"/>
            </p:custDataLst>
          </p:nvPr>
        </p:nvSpPr>
        <p:spPr>
          <a:xfrm>
            <a:off x="5109100" y="5155405"/>
            <a:ext cx="1378904" cy="307777"/>
          </a:xfrm>
          <a:prstGeom prst="rect">
            <a:avLst/>
          </a:prstGeom>
          <a:noFill/>
        </p:spPr>
        <p:txBody>
          <a:bodyPr wrap="none" rtlCol="0">
            <a:spAutoFit/>
          </a:bodyPr>
          <a:lstStyle/>
          <a:p>
            <a:r>
              <a:rPr lang="fr-FR" sz="1400" dirty="0"/>
              <a:t>Investissement</a:t>
            </a:r>
          </a:p>
        </p:txBody>
      </p:sp>
      <p:sp>
        <p:nvSpPr>
          <p:cNvPr id="27" name="ZoneTexte 26"/>
          <p:cNvSpPr txBox="1"/>
          <p:nvPr>
            <p:custDataLst>
              <p:tags r:id="rId13"/>
            </p:custDataLst>
          </p:nvPr>
        </p:nvSpPr>
        <p:spPr>
          <a:xfrm>
            <a:off x="4577943" y="5753947"/>
            <a:ext cx="936785" cy="523220"/>
          </a:xfrm>
          <a:prstGeom prst="rect">
            <a:avLst/>
          </a:prstGeom>
          <a:noFill/>
        </p:spPr>
        <p:txBody>
          <a:bodyPr wrap="square" rtlCol="0">
            <a:spAutoFit/>
          </a:bodyPr>
          <a:lstStyle/>
          <a:p>
            <a:pPr algn="ctr"/>
            <a:r>
              <a:rPr lang="fr-FR" sz="1400" dirty="0"/>
              <a:t>Prix d’un</a:t>
            </a:r>
          </a:p>
          <a:p>
            <a:pPr algn="ctr"/>
            <a:r>
              <a:rPr lang="fr-FR" sz="1400" dirty="0"/>
              <a:t>bateau</a:t>
            </a:r>
          </a:p>
        </p:txBody>
      </p:sp>
      <p:sp>
        <p:nvSpPr>
          <p:cNvPr id="28" name="ZoneTexte 27"/>
          <p:cNvSpPr txBox="1"/>
          <p:nvPr>
            <p:custDataLst>
              <p:tags r:id="rId14"/>
            </p:custDataLst>
          </p:nvPr>
        </p:nvSpPr>
        <p:spPr>
          <a:xfrm>
            <a:off x="4698261" y="3966230"/>
            <a:ext cx="1208985" cy="307777"/>
          </a:xfrm>
          <a:prstGeom prst="rect">
            <a:avLst/>
          </a:prstGeom>
          <a:noFill/>
        </p:spPr>
        <p:txBody>
          <a:bodyPr wrap="none" rtlCol="0">
            <a:spAutoFit/>
          </a:bodyPr>
          <a:lstStyle/>
          <a:p>
            <a:r>
              <a:rPr lang="fr-FR" sz="1400" dirty="0"/>
              <a:t>Maintenance</a:t>
            </a:r>
          </a:p>
        </p:txBody>
      </p:sp>
      <p:sp>
        <p:nvSpPr>
          <p:cNvPr id="29" name="ZoneTexte 28"/>
          <p:cNvSpPr txBox="1"/>
          <p:nvPr>
            <p:custDataLst>
              <p:tags r:id="rId15"/>
            </p:custDataLst>
          </p:nvPr>
        </p:nvSpPr>
        <p:spPr>
          <a:xfrm>
            <a:off x="7452481" y="3812341"/>
            <a:ext cx="872355" cy="307777"/>
          </a:xfrm>
          <a:prstGeom prst="rect">
            <a:avLst/>
          </a:prstGeom>
          <a:noFill/>
        </p:spPr>
        <p:txBody>
          <a:bodyPr wrap="none" rtlCol="0">
            <a:spAutoFit/>
          </a:bodyPr>
          <a:lstStyle/>
          <a:p>
            <a:r>
              <a:rPr lang="fr-FR" sz="1400" dirty="0"/>
              <a:t>Pollution</a:t>
            </a:r>
          </a:p>
        </p:txBody>
      </p:sp>
      <p:cxnSp>
        <p:nvCxnSpPr>
          <p:cNvPr id="31" name="Connecteur : en arc 30"/>
          <p:cNvCxnSpPr>
            <a:cxnSpLocks/>
            <a:stCxn id="16" idx="1"/>
            <a:endCxn id="14" idx="1"/>
          </p:cNvCxnSpPr>
          <p:nvPr>
            <p:custDataLst>
              <p:tags r:id="rId16"/>
            </p:custDataLst>
          </p:nvPr>
        </p:nvCxnSpPr>
        <p:spPr>
          <a:xfrm rot="10800000" flipH="1" flipV="1">
            <a:off x="916948" y="2938237"/>
            <a:ext cx="56040" cy="1246736"/>
          </a:xfrm>
          <a:prstGeom prst="curvedConnector3">
            <a:avLst>
              <a:gd name="adj1" fmla="val -407923"/>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40" name="Connecteur : en arc 39"/>
          <p:cNvCxnSpPr>
            <a:cxnSpLocks/>
            <a:stCxn id="2" idx="1"/>
            <a:endCxn id="10" idx="1"/>
          </p:cNvCxnSpPr>
          <p:nvPr>
            <p:custDataLst>
              <p:tags r:id="rId17"/>
            </p:custDataLst>
          </p:nvPr>
        </p:nvCxnSpPr>
        <p:spPr>
          <a:xfrm rot="10800000">
            <a:off x="2460949" y="3032719"/>
            <a:ext cx="15092" cy="924554"/>
          </a:xfrm>
          <a:prstGeom prst="curvedConnector3">
            <a:avLst>
              <a:gd name="adj1" fmla="val 1126093"/>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42" name="Connecteur : en arc 41"/>
          <p:cNvCxnSpPr>
            <a:cxnSpLocks/>
          </p:cNvCxnSpPr>
          <p:nvPr>
            <p:custDataLst>
              <p:tags r:id="rId18"/>
            </p:custDataLst>
          </p:nvPr>
        </p:nvCxnSpPr>
        <p:spPr>
          <a:xfrm>
            <a:off x="3259838" y="3032719"/>
            <a:ext cx="56770" cy="924554"/>
          </a:xfrm>
          <a:prstGeom prst="curvedConnector3">
            <a:avLst>
              <a:gd name="adj1" fmla="val 502677"/>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Connecteur : en arc 73"/>
          <p:cNvCxnSpPr>
            <a:cxnSpLocks/>
          </p:cNvCxnSpPr>
          <p:nvPr>
            <p:custDataLst>
              <p:tags r:id="rId19"/>
            </p:custDataLst>
          </p:nvPr>
        </p:nvCxnSpPr>
        <p:spPr>
          <a:xfrm>
            <a:off x="3308593" y="4034385"/>
            <a:ext cx="97374" cy="1066280"/>
          </a:xfrm>
          <a:prstGeom prst="curvedConnector3">
            <a:avLst>
              <a:gd name="adj1" fmla="val 33476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78" name="Connecteur : en arc 77"/>
          <p:cNvCxnSpPr>
            <a:cxnSpLocks/>
          </p:cNvCxnSpPr>
          <p:nvPr>
            <p:custDataLst>
              <p:tags r:id="rId20"/>
            </p:custDataLst>
          </p:nvPr>
        </p:nvCxnSpPr>
        <p:spPr>
          <a:xfrm rot="5400000">
            <a:off x="3846542" y="2910130"/>
            <a:ext cx="633051" cy="1401449"/>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Connecteur : en arc 79"/>
          <p:cNvCxnSpPr>
            <a:stCxn id="25" idx="0"/>
            <a:endCxn id="12" idx="3"/>
          </p:cNvCxnSpPr>
          <p:nvPr>
            <p:custDataLst>
              <p:tags r:id="rId21"/>
            </p:custDataLst>
          </p:nvPr>
        </p:nvCxnSpPr>
        <p:spPr>
          <a:xfrm rot="16200000" flipV="1">
            <a:off x="5587185" y="2711142"/>
            <a:ext cx="446249" cy="114918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82" name="Connecteur : en arc 81"/>
          <p:cNvCxnSpPr>
            <a:cxnSpLocks/>
          </p:cNvCxnSpPr>
          <p:nvPr>
            <p:custDataLst>
              <p:tags r:id="rId22"/>
            </p:custDataLst>
          </p:nvPr>
        </p:nvCxnSpPr>
        <p:spPr>
          <a:xfrm>
            <a:off x="3437046" y="4015103"/>
            <a:ext cx="1245033" cy="56968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84" name="Connecteur : en arc 83"/>
          <p:cNvCxnSpPr>
            <a:cxnSpLocks/>
          </p:cNvCxnSpPr>
          <p:nvPr>
            <p:custDataLst>
              <p:tags r:id="rId23"/>
            </p:custDataLst>
          </p:nvPr>
        </p:nvCxnSpPr>
        <p:spPr>
          <a:xfrm>
            <a:off x="3481729" y="4059458"/>
            <a:ext cx="726574" cy="1299434"/>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Connecteur : en arc 88"/>
          <p:cNvCxnSpPr>
            <a:stCxn id="19" idx="3"/>
          </p:cNvCxnSpPr>
          <p:nvPr>
            <p:custDataLst>
              <p:tags r:id="rId24"/>
            </p:custDataLst>
          </p:nvPr>
        </p:nvCxnSpPr>
        <p:spPr>
          <a:xfrm flipV="1">
            <a:off x="4591498" y="4761943"/>
            <a:ext cx="152745" cy="808961"/>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91" name="Connecteur : en arc 90"/>
          <p:cNvCxnSpPr>
            <a:stCxn id="20" idx="3"/>
            <a:endCxn id="26" idx="0"/>
          </p:cNvCxnSpPr>
          <p:nvPr>
            <p:custDataLst>
              <p:tags r:id="rId25"/>
            </p:custDataLst>
          </p:nvPr>
        </p:nvCxnSpPr>
        <p:spPr>
          <a:xfrm>
            <a:off x="5092019" y="4681780"/>
            <a:ext cx="706533" cy="473625"/>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01" name="Connecteur : en arc 100"/>
          <p:cNvCxnSpPr>
            <a:cxnSpLocks/>
          </p:cNvCxnSpPr>
          <p:nvPr>
            <p:custDataLst>
              <p:tags r:id="rId26"/>
            </p:custDataLst>
          </p:nvPr>
        </p:nvCxnSpPr>
        <p:spPr>
          <a:xfrm rot="10800000" flipV="1">
            <a:off x="5302753" y="3755796"/>
            <a:ext cx="671619" cy="19575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15" name="Connecteur : en arc 114"/>
          <p:cNvCxnSpPr>
            <a:stCxn id="28" idx="2"/>
          </p:cNvCxnSpPr>
          <p:nvPr>
            <p:custDataLst>
              <p:tags r:id="rId27"/>
            </p:custDataLst>
          </p:nvPr>
        </p:nvCxnSpPr>
        <p:spPr>
          <a:xfrm rot="5400000">
            <a:off x="4890946" y="4172979"/>
            <a:ext cx="310780" cy="512836"/>
          </a:xfrm>
          <a:prstGeom prst="curvedConnector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Connecteur : en arc 116"/>
          <p:cNvCxnSpPr>
            <a:cxnSpLocks/>
            <a:stCxn id="26" idx="3"/>
            <a:endCxn id="25" idx="3"/>
          </p:cNvCxnSpPr>
          <p:nvPr>
            <p:custDataLst>
              <p:tags r:id="rId28"/>
            </p:custDataLst>
          </p:nvPr>
        </p:nvCxnSpPr>
        <p:spPr>
          <a:xfrm flipV="1">
            <a:off x="6488004" y="3770471"/>
            <a:ext cx="307428" cy="1538823"/>
          </a:xfrm>
          <a:prstGeom prst="curvedConnector3">
            <a:avLst>
              <a:gd name="adj1" fmla="val 174359"/>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24" name="Connecteur : en arc 123"/>
          <p:cNvCxnSpPr>
            <a:cxnSpLocks/>
          </p:cNvCxnSpPr>
          <p:nvPr>
            <p:custDataLst>
              <p:tags r:id="rId29"/>
            </p:custDataLst>
          </p:nvPr>
        </p:nvCxnSpPr>
        <p:spPr>
          <a:xfrm rot="16200000" flipV="1">
            <a:off x="4915414" y="750943"/>
            <a:ext cx="1041232" cy="4992334"/>
          </a:xfrm>
          <a:prstGeom prst="curvedConnector3">
            <a:avLst>
              <a:gd name="adj1" fmla="val 15878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27" name="Connecteur : en arc 126"/>
          <p:cNvCxnSpPr>
            <a:cxnSpLocks/>
          </p:cNvCxnSpPr>
          <p:nvPr>
            <p:custDataLst>
              <p:tags r:id="rId30"/>
            </p:custDataLst>
          </p:nvPr>
        </p:nvCxnSpPr>
        <p:spPr>
          <a:xfrm rot="5400000">
            <a:off x="4819715" y="2173173"/>
            <a:ext cx="1165045" cy="4972843"/>
          </a:xfrm>
          <a:prstGeom prst="curvedConnector3">
            <a:avLst>
              <a:gd name="adj1" fmla="val 210767"/>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cxnSp>
        <p:nvCxnSpPr>
          <p:cNvPr id="139" name="Connecteur : en arc 138"/>
          <p:cNvCxnSpPr>
            <a:cxnSpLocks/>
            <a:stCxn id="27" idx="3"/>
            <a:endCxn id="26" idx="2"/>
          </p:cNvCxnSpPr>
          <p:nvPr>
            <p:custDataLst>
              <p:tags r:id="rId31"/>
            </p:custDataLst>
          </p:nvPr>
        </p:nvCxnSpPr>
        <p:spPr>
          <a:xfrm flipV="1">
            <a:off x="5514728" y="5463182"/>
            <a:ext cx="283824" cy="552375"/>
          </a:xfrm>
          <a:prstGeom prst="curvedConnector2">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cxnSp>
        <p:nvCxnSpPr>
          <p:cNvPr id="149" name="Connecteur : en arc 148"/>
          <p:cNvCxnSpPr>
            <a:cxnSpLocks/>
          </p:cNvCxnSpPr>
          <p:nvPr>
            <p:custDataLst>
              <p:tags r:id="rId32"/>
            </p:custDataLst>
          </p:nvPr>
        </p:nvCxnSpPr>
        <p:spPr>
          <a:xfrm rot="16200000" flipH="1">
            <a:off x="1540890" y="4328038"/>
            <a:ext cx="687992" cy="807166"/>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55" name="Connecteur : en arc 154"/>
          <p:cNvCxnSpPr>
            <a:cxnSpLocks/>
          </p:cNvCxnSpPr>
          <p:nvPr>
            <p:custDataLst>
              <p:tags r:id="rId33"/>
            </p:custDataLst>
          </p:nvPr>
        </p:nvCxnSpPr>
        <p:spPr>
          <a:xfrm rot="10800000" flipH="1">
            <a:off x="2421614" y="4015103"/>
            <a:ext cx="130253" cy="1066280"/>
          </a:xfrm>
          <a:prstGeom prst="curvedConnector3">
            <a:avLst>
              <a:gd name="adj1" fmla="val -17550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59" name="Connecteur : en arc 158"/>
          <p:cNvCxnSpPr>
            <a:cxnSpLocks/>
          </p:cNvCxnSpPr>
          <p:nvPr>
            <p:custDataLst>
              <p:tags r:id="rId34"/>
            </p:custDataLst>
          </p:nvPr>
        </p:nvCxnSpPr>
        <p:spPr>
          <a:xfrm rot="5400000" flipH="1" flipV="1">
            <a:off x="5750271" y="3565890"/>
            <a:ext cx="241926" cy="1082149"/>
          </a:xfrm>
          <a:prstGeom prst="curvedConnector3">
            <a:avLst>
              <a:gd name="adj1" fmla="val -9449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61" name="Connecteur : en arc 160"/>
          <p:cNvCxnSpPr>
            <a:stCxn id="25" idx="0"/>
            <a:endCxn id="29" idx="0"/>
          </p:cNvCxnSpPr>
          <p:nvPr>
            <p:custDataLst>
              <p:tags r:id="rId35"/>
            </p:custDataLst>
          </p:nvPr>
        </p:nvCxnSpPr>
        <p:spPr>
          <a:xfrm rot="16200000" flipH="1">
            <a:off x="6985041" y="2908723"/>
            <a:ext cx="303480" cy="1503756"/>
          </a:xfrm>
          <a:prstGeom prst="curvedConnector3">
            <a:avLst>
              <a:gd name="adj1" fmla="val -75326"/>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64" name="Connecteur : en arc 163"/>
          <p:cNvCxnSpPr>
            <a:stCxn id="2" idx="1"/>
            <a:endCxn id="14" idx="0"/>
          </p:cNvCxnSpPr>
          <p:nvPr>
            <p:custDataLst>
              <p:tags r:id="rId36"/>
            </p:custDataLst>
          </p:nvPr>
        </p:nvCxnSpPr>
        <p:spPr>
          <a:xfrm rot="10800000">
            <a:off x="1418785" y="3923363"/>
            <a:ext cx="1057257" cy="33910"/>
          </a:xfrm>
          <a:prstGeom prst="curvedConnector4">
            <a:avLst>
              <a:gd name="adj1" fmla="val 28917"/>
              <a:gd name="adj2" fmla="val 774137"/>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169" name="Rectangle 168"/>
          <p:cNvSpPr/>
          <p:nvPr>
            <p:custDataLst>
              <p:tags r:id="rId37"/>
            </p:custDataLst>
          </p:nvPr>
        </p:nvSpPr>
        <p:spPr>
          <a:xfrm>
            <a:off x="320763" y="5646225"/>
            <a:ext cx="2196039" cy="738664"/>
          </a:xfrm>
          <a:prstGeom prst="rect">
            <a:avLst/>
          </a:prstGeom>
        </p:spPr>
        <p:txBody>
          <a:bodyPr wrap="square">
            <a:spAutoFit/>
          </a:bodyPr>
          <a:lstStyle/>
          <a:p>
            <a:r>
              <a:rPr lang="fr-FR" sz="1400" b="1" dirty="0">
                <a:latin typeface="Calibri" panose="020F0502020204030204" pitchFamily="34" charset="0"/>
                <a:cs typeface="Calibri" panose="020F0502020204030204" pitchFamily="34" charset="0"/>
              </a:rPr>
              <a:t>Polarité des relations </a:t>
            </a:r>
            <a:r>
              <a:rPr lang="fr-FR" sz="14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rouge </a:t>
            </a:r>
            <a:r>
              <a:rPr lang="fr-FR" sz="1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fr-FR" sz="1400" dirty="0">
                <a:latin typeface="Calibri" panose="020F0502020204030204" pitchFamily="34" charset="0"/>
                <a:cs typeface="Calibri" panose="020F0502020204030204" pitchFamily="34" charset="0"/>
              </a:rPr>
              <a:t>opposition</a:t>
            </a:r>
          </a:p>
          <a:p>
            <a:r>
              <a:rPr lang="fr-FR" sz="1400" dirty="0">
                <a:latin typeface="Calibri" panose="020F0502020204030204" pitchFamily="34" charset="0"/>
                <a:cs typeface="Calibri" panose="020F0502020204030204" pitchFamily="34" charset="0"/>
              </a:rPr>
              <a:t>Bleu </a:t>
            </a:r>
            <a:r>
              <a:rPr lang="fr-FR" sz="1400" dirty="0">
                <a:solidFill>
                  <a:srgbClr val="0070C0"/>
                </a:solidFill>
                <a:latin typeface="Calibri" panose="020F0502020204030204" pitchFamily="34" charset="0"/>
                <a:cs typeface="Calibri" panose="020F0502020204030204" pitchFamily="34" charset="0"/>
                <a:sym typeface="Wingdings" panose="05000000000000000000" pitchFamily="2" charset="2"/>
              </a:rPr>
              <a:t></a:t>
            </a:r>
            <a:r>
              <a:rPr lang="fr-FR" sz="1400" dirty="0">
                <a:latin typeface="Calibri" panose="020F0502020204030204" pitchFamily="34" charset="0"/>
                <a:cs typeface="Calibri" panose="020F0502020204030204" pitchFamily="34" charset="0"/>
                <a:sym typeface="Wingdings" panose="05000000000000000000" pitchFamily="2" charset="2"/>
              </a:rPr>
              <a:t> </a:t>
            </a:r>
            <a:r>
              <a:rPr lang="fr-FR" sz="1400" dirty="0">
                <a:latin typeface="Calibri" panose="020F0502020204030204" pitchFamily="34" charset="0"/>
                <a:cs typeface="Calibri" panose="020F0502020204030204" pitchFamily="34" charset="0"/>
              </a:rPr>
              <a:t>dans le même sens</a:t>
            </a:r>
          </a:p>
        </p:txBody>
      </p:sp>
      <p:sp>
        <p:nvSpPr>
          <p:cNvPr id="170" name="ZoneTexte 169"/>
          <p:cNvSpPr txBox="1"/>
          <p:nvPr>
            <p:custDataLst>
              <p:tags r:id="rId38"/>
            </p:custDataLst>
          </p:nvPr>
        </p:nvSpPr>
        <p:spPr>
          <a:xfrm>
            <a:off x="2376688" y="1543488"/>
            <a:ext cx="4993675" cy="369332"/>
          </a:xfrm>
          <a:prstGeom prst="rect">
            <a:avLst/>
          </a:prstGeom>
          <a:noFill/>
        </p:spPr>
        <p:txBody>
          <a:bodyPr wrap="none" rtlCol="0">
            <a:spAutoFit/>
          </a:bodyPr>
          <a:lstStyle/>
          <a:p>
            <a:r>
              <a:rPr lang="fr-FR" dirty="0"/>
              <a:t>Le diagramme causal du système « Pêcherie »</a:t>
            </a:r>
          </a:p>
        </p:txBody>
      </p:sp>
    </p:spTree>
    <p:extLst>
      <p:ext uri="{BB962C8B-B14F-4D97-AF65-F5344CB8AC3E}">
        <p14:creationId xmlns:p14="http://schemas.microsoft.com/office/powerpoint/2010/main" val="23721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nodeType="afterEffect">
                                  <p:stCondLst>
                                    <p:cond delay="0"/>
                                  </p:stCondLst>
                                  <p:childTnLst>
                                    <p:set>
                                      <p:cBhvr>
                                        <p:cTn id="95" dur="1" fill="hold">
                                          <p:stCondLst>
                                            <p:cond delay="0"/>
                                          </p:stCondLst>
                                        </p:cTn>
                                        <p:tgtEl>
                                          <p:spTgt spid="16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2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24"/>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6" grpId="0"/>
      <p:bldP spid="18" grpId="0"/>
      <p:bldP spid="19" grpId="0"/>
      <p:bldP spid="20" grpId="0"/>
      <p:bldP spid="25" grpId="0"/>
      <p:bldP spid="26" grpId="0"/>
      <p:bldP spid="27" grpId="0"/>
      <p:bldP spid="28" grpId="0"/>
      <p:bldP spid="29" grpId="0"/>
      <p:bldP spid="1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6804248" y="6366900"/>
            <a:ext cx="2133600" cy="476250"/>
          </a:xfrm>
        </p:spPr>
        <p:txBody>
          <a:bodyPr/>
          <a:lstStyle/>
          <a:p>
            <a:pPr>
              <a:defRPr/>
            </a:pPr>
            <a:fld id="{0B505712-9223-4870-9104-7CA12DBD664C}" type="slidenum">
              <a:rPr lang="fr-FR" altLang="fr-FR" smtClean="0"/>
              <a:pPr>
                <a:defRPr/>
              </a:pPr>
              <a:t>14</a:t>
            </a:fld>
            <a:endParaRPr lang="fr-FR" altLang="fr-FR" dirty="0"/>
          </a:p>
        </p:txBody>
      </p:sp>
      <p:sp>
        <p:nvSpPr>
          <p:cNvPr id="4" name="Titre 1"/>
          <p:cNvSpPr txBox="1">
            <a:spLocks/>
          </p:cNvSpPr>
          <p:nvPr>
            <p:custDataLst>
              <p:tags r:id="rId2"/>
            </p:custDataLst>
          </p:nvPr>
        </p:nvSpPr>
        <p:spPr bwMode="auto">
          <a:xfrm>
            <a:off x="251520" y="27653"/>
            <a:ext cx="87849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sz="4000" kern="0" dirty="0"/>
              <a:t>« </a:t>
            </a:r>
            <a:r>
              <a:rPr lang="fr-FR" sz="4000" kern="0" dirty="0" err="1"/>
              <a:t>Systems</a:t>
            </a:r>
            <a:r>
              <a:rPr lang="fr-FR" sz="4000" kern="0" dirty="0"/>
              <a:t> </a:t>
            </a:r>
            <a:r>
              <a:rPr lang="fr-FR" sz="4000" kern="0" dirty="0" err="1"/>
              <a:t>thinking</a:t>
            </a:r>
            <a:r>
              <a:rPr lang="fr-FR" sz="4000" kern="0" dirty="0"/>
              <a:t> » – Dynamique des systèmes</a:t>
            </a:r>
          </a:p>
        </p:txBody>
      </p:sp>
      <p:sp>
        <p:nvSpPr>
          <p:cNvPr id="5" name="Rectangle 4"/>
          <p:cNvSpPr/>
          <p:nvPr>
            <p:custDataLst>
              <p:tags r:id="rId3"/>
            </p:custDataLst>
          </p:nvPr>
        </p:nvSpPr>
        <p:spPr>
          <a:xfrm>
            <a:off x="107504" y="1213055"/>
            <a:ext cx="8928992" cy="5410712"/>
          </a:xfrm>
          <a:prstGeom prst="rect">
            <a:avLst/>
          </a:prstGeom>
        </p:spPr>
        <p:txBody>
          <a:bodyPr wrap="square">
            <a:spAutoFit/>
          </a:bodyPr>
          <a:lstStyle/>
          <a:p>
            <a:pPr marL="285750" indent="-285750" algn="just" eaLnBrk="0" hangingPunct="0">
              <a:spcBef>
                <a:spcPct val="20000"/>
              </a:spcBef>
              <a:buFont typeface="Arial" panose="020B0604020202020204" pitchFamily="34" charset="0"/>
              <a:buChar char="•"/>
              <a:defRPr/>
            </a:pPr>
            <a:r>
              <a:rPr lang="fr-FR" altLang="fr-FR" b="1" dirty="0">
                <a:solidFill>
                  <a:schemeClr val="tx2"/>
                </a:solidFill>
                <a:latin typeface="Times New Roman" pitchFamily="18" charset="0"/>
              </a:rPr>
              <a:t>SYSTÈME</a:t>
            </a:r>
          </a:p>
          <a:p>
            <a:pPr marL="742950" lvl="1" indent="-285750" algn="just" eaLnBrk="0" hangingPunct="0">
              <a:spcBef>
                <a:spcPct val="20000"/>
              </a:spcBef>
              <a:buFont typeface="Arial" panose="020B0604020202020204" pitchFamily="34" charset="0"/>
              <a:buChar char="•"/>
              <a:defRPr/>
            </a:pPr>
            <a:r>
              <a:rPr lang="fr-FR" altLang="fr-FR" b="1" dirty="0">
                <a:solidFill>
                  <a:schemeClr val="tx2"/>
                </a:solidFill>
                <a:latin typeface="Times New Roman" pitchFamily="18" charset="0"/>
              </a:rPr>
              <a:t>Principe d’influences entre les composants </a:t>
            </a:r>
            <a:r>
              <a:rPr lang="fr-FR" altLang="fr-FR" dirty="0">
                <a:solidFill>
                  <a:schemeClr val="tx2"/>
                </a:solidFill>
                <a:latin typeface="Times New Roman" pitchFamily="18" charset="0"/>
              </a:rPr>
              <a:t>: le monde ne peut pas être compris sans explorer ses interconnections, interactions qui prennent du sens par rapport à un but (économique, social, écologique, etc.).</a:t>
            </a:r>
          </a:p>
          <a:p>
            <a:pPr marL="742950" lvl="1" indent="-285750" algn="just" eaLnBrk="0" hangingPunct="0">
              <a:spcBef>
                <a:spcPct val="20000"/>
              </a:spcBef>
              <a:buFont typeface="Arial" panose="020B0604020202020204" pitchFamily="34" charset="0"/>
              <a:buChar char="•"/>
              <a:defRPr/>
            </a:pPr>
            <a:r>
              <a:rPr lang="fr-FR" altLang="fr-FR" b="1" dirty="0">
                <a:solidFill>
                  <a:schemeClr val="tx2"/>
                </a:solidFill>
                <a:latin typeface="Times New Roman" pitchFamily="18" charset="0"/>
              </a:rPr>
              <a:t>Principe synergétique </a:t>
            </a:r>
            <a:r>
              <a:rPr lang="fr-FR" altLang="fr-FR" dirty="0">
                <a:solidFill>
                  <a:schemeClr val="tx2"/>
                </a:solidFill>
                <a:latin typeface="Times New Roman" pitchFamily="18" charset="0"/>
              </a:rPr>
              <a:t>: justement les interactions de plusieurs facteurs créent un « output » qui est plus grand ou moins grand que l’addition des outputs de ces facteurs pris séparément. </a:t>
            </a:r>
          </a:p>
          <a:p>
            <a:pPr marL="285750" lvl="1" indent="-285750" algn="just" eaLnBrk="0" hangingPunct="0">
              <a:spcBef>
                <a:spcPct val="20000"/>
              </a:spcBef>
              <a:buFont typeface="Arial" panose="020B0604020202020204" pitchFamily="34" charset="0"/>
              <a:buChar char="•"/>
              <a:defRPr/>
            </a:pPr>
            <a:r>
              <a:rPr lang="fr-FR" altLang="fr-FR" b="1" dirty="0">
                <a:solidFill>
                  <a:schemeClr val="tx2"/>
                </a:solidFill>
                <a:latin typeface="Times New Roman" pitchFamily="18" charset="0"/>
              </a:rPr>
              <a:t>DYNAMIQUE</a:t>
            </a:r>
          </a:p>
          <a:p>
            <a:pPr marL="742950" lvl="2" indent="-285750" algn="just" eaLnBrk="0" hangingPunct="0">
              <a:spcBef>
                <a:spcPct val="20000"/>
              </a:spcBef>
              <a:buFont typeface="Arial" panose="020B0604020202020204" pitchFamily="34" charset="0"/>
              <a:buChar char="•"/>
              <a:defRPr/>
            </a:pPr>
            <a:r>
              <a:rPr lang="fr-FR" altLang="fr-FR" dirty="0">
                <a:solidFill>
                  <a:schemeClr val="tx2"/>
                </a:solidFill>
                <a:latin typeface="Times New Roman" pitchFamily="18" charset="0"/>
              </a:rPr>
              <a:t>La dynamique c’est le mouvement qui se traduit par une évolution qui exprime le temps. C’est l’aptitude d’un système à adopter un grand nombre d’états pendant un laps de temps déterminé. Ce sont des boucles de rétroaction qui interagissent ensemble au cours du temps et qui engendrent des comportements .diversifiés.</a:t>
            </a:r>
          </a:p>
          <a:p>
            <a:pPr marL="285750" indent="-285750" algn="just" eaLnBrk="0" hangingPunct="0">
              <a:spcBef>
                <a:spcPct val="20000"/>
              </a:spcBef>
              <a:buFont typeface="Arial" panose="020B0604020202020204" pitchFamily="34" charset="0"/>
              <a:buChar char="•"/>
              <a:defRPr/>
            </a:pPr>
            <a:r>
              <a:rPr lang="fr-FR" altLang="fr-FR" b="1" dirty="0">
                <a:solidFill>
                  <a:schemeClr val="tx2"/>
                </a:solidFill>
                <a:latin typeface="Times New Roman" pitchFamily="18" charset="0"/>
              </a:rPr>
              <a:t>COMPLEXITÉ</a:t>
            </a:r>
          </a:p>
          <a:p>
            <a:pPr marL="742950" lvl="1" indent="-285750" algn="just" eaLnBrk="0" hangingPunct="0">
              <a:spcBef>
                <a:spcPct val="20000"/>
              </a:spcBef>
              <a:buFont typeface="Arial" panose="020B0604020202020204" pitchFamily="34" charset="0"/>
              <a:buChar char="•"/>
              <a:defRPr/>
            </a:pPr>
            <a:r>
              <a:rPr lang="fr-FR" altLang="fr-FR" dirty="0">
                <a:solidFill>
                  <a:schemeClr val="tx2"/>
                </a:solidFill>
                <a:latin typeface="Times New Roman" panose="02020603050405020304" pitchFamily="18" charset="0"/>
                <a:cs typeface="Times New Roman" panose="02020603050405020304" pitchFamily="18" charset="0"/>
              </a:rPr>
              <a:t>Ordre dont on ne connait pas le code (H. Atlan). Un enchevêtrement du réel qui produit des propriétés émergentes. E Morin : « </a:t>
            </a:r>
            <a:r>
              <a:rPr lang="fr-FR" dirty="0">
                <a:latin typeface="Times New Roman" panose="02020603050405020304" pitchFamily="18" charset="0"/>
                <a:cs typeface="Times New Roman" panose="02020603050405020304" pitchFamily="18" charset="0"/>
              </a:rPr>
              <a:t>Aucune des cellules d'Antoine ne sait ce qui se passe quand Antoine dit son amour à Cléopâtre«  ! Un système irréversible : un plat de spaghetti</a:t>
            </a:r>
            <a:r>
              <a:rPr lang="fr-FR" altLang="fr-FR" dirty="0">
                <a:solidFill>
                  <a:schemeClr val="tx2"/>
                </a:solidFill>
                <a:latin typeface="Times New Roman" panose="02020603050405020304" pitchFamily="18" charset="0"/>
                <a:cs typeface="Times New Roman" panose="02020603050405020304" pitchFamily="18" charset="0"/>
              </a:rPr>
              <a:t> est un système complexe, dès le 1</a:t>
            </a:r>
            <a:r>
              <a:rPr lang="fr-FR" altLang="fr-FR" baseline="30000" dirty="0">
                <a:solidFill>
                  <a:schemeClr val="tx2"/>
                </a:solidFill>
                <a:latin typeface="Times New Roman" panose="02020603050405020304" pitchFamily="18" charset="0"/>
                <a:cs typeface="Times New Roman" panose="02020603050405020304" pitchFamily="18" charset="0"/>
              </a:rPr>
              <a:t>er</a:t>
            </a:r>
            <a:r>
              <a:rPr lang="fr-FR" altLang="fr-FR" dirty="0">
                <a:solidFill>
                  <a:schemeClr val="tx2"/>
                </a:solidFill>
                <a:latin typeface="Times New Roman" panose="02020603050405020304" pitchFamily="18" charset="0"/>
                <a:cs typeface="Times New Roman" panose="02020603050405020304" pitchFamily="18" charset="0"/>
              </a:rPr>
              <a:t> coup de fourchette tout retour à l’état précédent est plus qu’improbable !</a:t>
            </a:r>
            <a:endParaRPr lang="fr-FR" alt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19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custDataLst>
              <p:tags r:id="rId1"/>
            </p:custDataLst>
          </p:nvPr>
        </p:nvSpPr>
        <p:spPr bwMode="auto">
          <a:xfrm>
            <a:off x="1371600" y="1524000"/>
            <a:ext cx="7086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spcBef>
                <a:spcPct val="20000"/>
              </a:spcBef>
              <a:buChar char="•"/>
              <a:defRPr sz="3200">
                <a:solidFill>
                  <a:schemeClr val="tx1"/>
                </a:solidFill>
                <a:latin typeface="Arial" charset="0"/>
              </a:defRPr>
            </a:lvl1pPr>
            <a:lvl2pPr marL="762000" indent="-285750" eaLnBrk="0" hangingPunct="0">
              <a:spcBef>
                <a:spcPct val="20000"/>
              </a:spcBef>
              <a:buChar char="–"/>
              <a:defRPr sz="2800">
                <a:solidFill>
                  <a:schemeClr val="tx1"/>
                </a:solidFill>
                <a:latin typeface="Arial" charset="0"/>
              </a:defRPr>
            </a:lvl2pPr>
            <a:lvl3pPr marL="11811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endParaRPr lang="fr-FR" altLang="fr-FR" sz="2200" dirty="0">
              <a:latin typeface="Times New Roman" pitchFamily="18" charset="0"/>
            </a:endParaRPr>
          </a:p>
        </p:txBody>
      </p:sp>
      <p:sp>
        <p:nvSpPr>
          <p:cNvPr id="2051" name="Rectangle 3"/>
          <p:cNvSpPr>
            <a:spLocks noChangeArrowheads="1"/>
          </p:cNvSpPr>
          <p:nvPr>
            <p:custDataLst>
              <p:tags r:id="rId2"/>
            </p:custDataLst>
          </p:nvPr>
        </p:nvSpPr>
        <p:spPr bwMode="auto">
          <a:xfrm>
            <a:off x="1787860" y="2852936"/>
            <a:ext cx="6254080" cy="5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eaLnBrk="0" hangingPunct="0">
              <a:defRPr>
                <a:solidFill>
                  <a:schemeClr val="tx1"/>
                </a:solidFill>
                <a:latin typeface="Arial" charset="0"/>
              </a:defRPr>
            </a:lvl1pPr>
            <a:lvl2pPr marL="933450" indent="-457200" eaLnBrk="0" hangingPunct="0">
              <a:defRPr>
                <a:solidFill>
                  <a:schemeClr val="tx1"/>
                </a:solidFill>
                <a:latin typeface="Arial" charset="0"/>
              </a:defRPr>
            </a:lvl2pPr>
            <a:lvl3pPr marL="14097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marL="0" indent="0" algn="ctr">
              <a:spcBef>
                <a:spcPct val="20000"/>
              </a:spcBef>
            </a:pPr>
            <a:r>
              <a:rPr lang="fr-FR" altLang="fr-FR" b="1" dirty="0">
                <a:solidFill>
                  <a:schemeClr val="tx2"/>
                </a:solidFill>
                <a:latin typeface="Times New Roman" pitchFamily="18" charset="0"/>
              </a:rPr>
              <a:t>Déterminer le problème auquel l’entreprise est confrontée</a:t>
            </a:r>
          </a:p>
        </p:txBody>
      </p:sp>
      <p:sp>
        <p:nvSpPr>
          <p:cNvPr id="2052" name="Text Box 5"/>
          <p:cNvSpPr txBox="1">
            <a:spLocks noChangeArrowheads="1"/>
          </p:cNvSpPr>
          <p:nvPr>
            <p:custDataLst>
              <p:tags r:id="rId3"/>
            </p:custDataLst>
          </p:nvPr>
        </p:nvSpPr>
        <p:spPr bwMode="auto">
          <a:xfrm>
            <a:off x="2051720" y="1614487"/>
            <a:ext cx="541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altLang="fr-FR" sz="4000" b="1" dirty="0">
                <a:solidFill>
                  <a:schemeClr val="accent2"/>
                </a:solidFill>
                <a:latin typeface="Times New Roman" pitchFamily="18" charset="0"/>
              </a:rPr>
              <a:t>LE CAS ACME</a:t>
            </a:r>
          </a:p>
        </p:txBody>
      </p:sp>
      <p:sp>
        <p:nvSpPr>
          <p:cNvPr id="2" name="Espace réservé du numéro de diapositive 1"/>
          <p:cNvSpPr>
            <a:spLocks noGrp="1"/>
          </p:cNvSpPr>
          <p:nvPr>
            <p:ph type="sldNum" sz="quarter" idx="12"/>
            <p:custDataLst>
              <p:tags r:id="rId4"/>
            </p:custDataLst>
          </p:nvPr>
        </p:nvSpPr>
        <p:spPr/>
        <p:txBody>
          <a:bodyPr/>
          <a:lstStyle/>
          <a:p>
            <a:pPr>
              <a:defRPr/>
            </a:pPr>
            <a:fld id="{FD63405F-EABC-4F18-8A5C-D0E6DABF057F}" type="slidenum">
              <a:rPr lang="fr-FR" altLang="fr-FR" smtClean="0"/>
              <a:pPr>
                <a:defRPr/>
              </a:pPr>
              <a:t>15</a:t>
            </a:fld>
            <a:endParaRPr lang="fr-FR" alt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6926376" y="6272654"/>
            <a:ext cx="2133600" cy="476250"/>
          </a:xfrm>
        </p:spPr>
        <p:txBody>
          <a:bodyPr/>
          <a:lstStyle/>
          <a:p>
            <a:pPr>
              <a:defRPr/>
            </a:pPr>
            <a:fld id="{FD63405F-EABC-4F18-8A5C-D0E6DABF057F}" type="slidenum">
              <a:rPr lang="fr-FR" altLang="fr-FR" smtClean="0"/>
              <a:pPr>
                <a:defRPr/>
              </a:pPr>
              <a:t>16</a:t>
            </a:fld>
            <a:endParaRPr lang="fr-FR" altLang="fr-FR" dirty="0"/>
          </a:p>
        </p:txBody>
      </p:sp>
      <p:sp>
        <p:nvSpPr>
          <p:cNvPr id="3" name="Rectangle 2"/>
          <p:cNvSpPr/>
          <p:nvPr>
            <p:custDataLst>
              <p:tags r:id="rId2"/>
            </p:custDataLst>
          </p:nvPr>
        </p:nvSpPr>
        <p:spPr>
          <a:xfrm>
            <a:off x="139648" y="1199779"/>
            <a:ext cx="6490838" cy="4801314"/>
          </a:xfrm>
          <a:prstGeom prst="rect">
            <a:avLst/>
          </a:prstGeom>
        </p:spPr>
        <p:txBody>
          <a:bodyPr wrap="square">
            <a:spAutoFit/>
          </a:bodyPr>
          <a:lstStyle/>
          <a:p>
            <a:r>
              <a:rPr lang="fr-FR" dirty="0">
                <a:latin typeface="Arial" panose="020B0604020202020204" pitchFamily="34" charset="0"/>
              </a:rPr>
              <a:t>Étymologiquement, le terme diagnostic (qui provient du grec) signifie discernement, séparation du bien et du mal, du faux du vrai, du normal de l’anormal.</a:t>
            </a:r>
          </a:p>
          <a:p>
            <a:endParaRPr lang="fr-FR" dirty="0">
              <a:latin typeface="Arial" panose="020B0604020202020204" pitchFamily="34" charset="0"/>
            </a:endParaRPr>
          </a:p>
          <a:p>
            <a:r>
              <a:rPr lang="fr-FR" dirty="0"/>
              <a:t>Un patient est malade, on fait appel au Dr House.</a:t>
            </a:r>
          </a:p>
          <a:p>
            <a:endParaRPr lang="fr-FR" dirty="0"/>
          </a:p>
          <a:p>
            <a:pPr marL="342900" indent="-342900">
              <a:buFont typeface="+mj-lt"/>
              <a:buAutoNum type="arabicPeriod"/>
            </a:pPr>
            <a:r>
              <a:rPr lang="fr-FR" dirty="0"/>
              <a:t>Premiers symptômes constatés (visibles et durables)</a:t>
            </a:r>
          </a:p>
          <a:p>
            <a:pPr marL="342900" indent="-342900">
              <a:buFont typeface="+mj-lt"/>
              <a:buAutoNum type="arabicPeriod"/>
            </a:pPr>
            <a:r>
              <a:rPr lang="fr-FR" dirty="0"/>
              <a:t>Réunion de Dr House et de ses acolytes. Ils listent les maladies possibles (causes apparentes ou secondaires)</a:t>
            </a:r>
          </a:p>
          <a:p>
            <a:pPr marL="342900" indent="-342900">
              <a:buFont typeface="+mj-lt"/>
              <a:buAutoNum type="arabicPeriod"/>
            </a:pPr>
            <a:r>
              <a:rPr lang="fr-FR" dirty="0"/>
              <a:t>Suite aux premiers traitements/enquêtes, ils éliminent quelques causes apparentes</a:t>
            </a:r>
          </a:p>
          <a:p>
            <a:pPr marL="342900" indent="-342900">
              <a:buFont typeface="+mj-lt"/>
              <a:buAutoNum type="arabicPeriod"/>
            </a:pPr>
            <a:r>
              <a:rPr lang="fr-FR" dirty="0"/>
              <a:t>Dr House regroupe quelques causes apparentes pour dégager par synthèse un ou plusieurs causes profondes (premières)</a:t>
            </a:r>
          </a:p>
          <a:p>
            <a:pPr marL="342900" indent="-342900">
              <a:buFont typeface="+mj-lt"/>
              <a:buAutoNum type="arabicPeriod"/>
            </a:pPr>
            <a:r>
              <a:rPr lang="fr-FR" dirty="0"/>
              <a:t>Fin : on a trouvé l’origine du problème et derrière le coupable ! (le bouc émissaire….!)</a:t>
            </a:r>
          </a:p>
          <a:p>
            <a:endParaRPr lang="fr-FR" dirty="0">
              <a:effectLst/>
              <a:latin typeface="Arial" panose="020B0604020202020204" pitchFamily="34" charset="0"/>
            </a:endParaRPr>
          </a:p>
        </p:txBody>
      </p:sp>
      <p:pic>
        <p:nvPicPr>
          <p:cNvPr id="5" name="Imag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727955" y="1291154"/>
            <a:ext cx="2133600" cy="2133600"/>
          </a:xfrm>
          <a:prstGeom prst="rect">
            <a:avLst/>
          </a:prstGeom>
          <a:ln>
            <a:noFill/>
          </a:ln>
          <a:effectLst>
            <a:outerShdw blurRad="292100" dist="139700" dir="2700000" algn="tl" rotWithShape="0">
              <a:srgbClr val="333333">
                <a:alpha val="65000"/>
              </a:srgbClr>
            </a:outerShdw>
          </a:effectLst>
        </p:spPr>
      </p:pic>
      <p:sp>
        <p:nvSpPr>
          <p:cNvPr id="6" name="Ellipse 5"/>
          <p:cNvSpPr/>
          <p:nvPr>
            <p:custDataLst>
              <p:tags r:id="rId4"/>
            </p:custDataLst>
          </p:nvPr>
        </p:nvSpPr>
        <p:spPr>
          <a:xfrm>
            <a:off x="7091299" y="5117482"/>
            <a:ext cx="1656184" cy="1452349"/>
          </a:xfrm>
          <a:prstGeom prst="ellipse">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Cause apparente 2</a:t>
            </a:r>
          </a:p>
        </p:txBody>
      </p:sp>
      <p:sp>
        <p:nvSpPr>
          <p:cNvPr id="7" name="Ellipse 6"/>
          <p:cNvSpPr/>
          <p:nvPr>
            <p:custDataLst>
              <p:tags r:id="rId5"/>
            </p:custDataLst>
          </p:nvPr>
        </p:nvSpPr>
        <p:spPr>
          <a:xfrm>
            <a:off x="7091299" y="4149080"/>
            <a:ext cx="1656184" cy="145234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Cause apparente 1</a:t>
            </a:r>
          </a:p>
        </p:txBody>
      </p:sp>
      <p:sp>
        <p:nvSpPr>
          <p:cNvPr id="8" name="Ellipse 7"/>
          <p:cNvSpPr/>
          <p:nvPr>
            <p:custDataLst>
              <p:tags r:id="rId6"/>
            </p:custDataLst>
          </p:nvPr>
        </p:nvSpPr>
        <p:spPr>
          <a:xfrm>
            <a:off x="6098284" y="4636246"/>
            <a:ext cx="1656184" cy="1452349"/>
          </a:xfrm>
          <a:prstGeom prst="ellipse">
            <a:avLst/>
          </a:prstGeom>
          <a:solidFill>
            <a:schemeClr val="bg1">
              <a:lumMod val="8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Cause apparente 3</a:t>
            </a:r>
          </a:p>
        </p:txBody>
      </p:sp>
      <p:sp>
        <p:nvSpPr>
          <p:cNvPr id="9" name="ZoneTexte 8"/>
          <p:cNvSpPr txBox="1"/>
          <p:nvPr>
            <p:custDataLst>
              <p:tags r:id="rId7"/>
            </p:custDataLst>
          </p:nvPr>
        </p:nvSpPr>
        <p:spPr>
          <a:xfrm>
            <a:off x="4375317" y="6013054"/>
            <a:ext cx="2103285" cy="646331"/>
          </a:xfrm>
          <a:prstGeom prst="rect">
            <a:avLst/>
          </a:prstGeom>
          <a:noFill/>
        </p:spPr>
        <p:txBody>
          <a:bodyPr wrap="square" rtlCol="0">
            <a:spAutoFit/>
          </a:bodyPr>
          <a:lstStyle/>
          <a:p>
            <a:pPr algn="ctr"/>
            <a:r>
              <a:rPr lang="fr-FR" dirty="0"/>
              <a:t>Un PPCM !</a:t>
            </a:r>
          </a:p>
          <a:p>
            <a:pPr algn="ctr"/>
            <a:r>
              <a:rPr lang="fr-FR" dirty="0"/>
              <a:t>Cause profonde</a:t>
            </a:r>
          </a:p>
        </p:txBody>
      </p:sp>
      <p:cxnSp>
        <p:nvCxnSpPr>
          <p:cNvPr id="22" name="Connecteur droit avec flèche 21"/>
          <p:cNvCxnSpPr>
            <a:cxnSpLocks/>
          </p:cNvCxnSpPr>
          <p:nvPr>
            <p:custDataLst>
              <p:tags r:id="rId8"/>
            </p:custDataLst>
          </p:nvPr>
        </p:nvCxnSpPr>
        <p:spPr>
          <a:xfrm flipV="1">
            <a:off x="6195752" y="5406867"/>
            <a:ext cx="1461247" cy="9180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itre 1"/>
          <p:cNvSpPr txBox="1">
            <a:spLocks/>
          </p:cNvSpPr>
          <p:nvPr>
            <p:custDataLst>
              <p:tags r:id="rId9"/>
            </p:custDataLst>
          </p:nvPr>
        </p:nvSpPr>
        <p:spPr>
          <a:xfrm>
            <a:off x="631955" y="5883"/>
            <a:ext cx="8229600" cy="10587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sz="4000" kern="0" dirty="0"/>
              <a:t>Le diagnostic cartésien analytique</a:t>
            </a:r>
          </a:p>
          <a:p>
            <a:r>
              <a:rPr lang="fr-FR" sz="1800" kern="0" dirty="0"/>
              <a:t>L’’analogie médicale</a:t>
            </a:r>
          </a:p>
        </p:txBody>
      </p:sp>
    </p:spTree>
    <p:extLst>
      <p:ext uri="{BB962C8B-B14F-4D97-AF65-F5344CB8AC3E}">
        <p14:creationId xmlns:p14="http://schemas.microsoft.com/office/powerpoint/2010/main" val="7609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41" name="Group 125"/>
          <p:cNvGraphicFramePr>
            <a:graphicFrameLocks noGrp="1"/>
          </p:cNvGraphicFramePr>
          <p:nvPr>
            <p:ph idx="1"/>
            <p:custDataLst>
              <p:tags r:id="rId1"/>
            </p:custDataLst>
            <p:extLst>
              <p:ext uri="{D42A27DB-BD31-4B8C-83A1-F6EECF244321}">
                <p14:modId xmlns:p14="http://schemas.microsoft.com/office/powerpoint/2010/main" val="1633710872"/>
              </p:ext>
            </p:extLst>
          </p:nvPr>
        </p:nvGraphicFramePr>
        <p:xfrm>
          <a:off x="473574" y="1266975"/>
          <a:ext cx="8229600" cy="4997152"/>
        </p:xfrm>
        <a:graphic>
          <a:graphicData uri="http://schemas.openxmlformats.org/drawingml/2006/table">
            <a:tbl>
              <a:tblPr/>
              <a:tblGrid>
                <a:gridCol w="2743200">
                  <a:extLst>
                    <a:ext uri="{9D8B030D-6E8A-4147-A177-3AD203B41FA5}">
                      <a16:colId xmlns:a16="http://schemas.microsoft.com/office/drawing/2014/main" val="20000"/>
                    </a:ext>
                  </a:extLst>
                </a:gridCol>
                <a:gridCol w="2811463">
                  <a:extLst>
                    <a:ext uri="{9D8B030D-6E8A-4147-A177-3AD203B41FA5}">
                      <a16:colId xmlns:a16="http://schemas.microsoft.com/office/drawing/2014/main" val="20001"/>
                    </a:ext>
                  </a:extLst>
                </a:gridCol>
                <a:gridCol w="2674937">
                  <a:extLst>
                    <a:ext uri="{9D8B030D-6E8A-4147-A177-3AD203B41FA5}">
                      <a16:colId xmlns:a16="http://schemas.microsoft.com/office/drawing/2014/main" val="20002"/>
                    </a:ext>
                  </a:extLst>
                </a:gridCol>
              </a:tblGrid>
              <a:tr h="62790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rPr>
                        <a:t>SYMPTOMES 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rPr>
                        <a:t>DYSFONCTIONNEMENTS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rPr>
                        <a:t>CAUSES APPARENTES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rPr>
                        <a:t>secondaires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rPr>
                        <a:t>CAUSES PROFONDES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charset="0"/>
                        </a:rPr>
                        <a:t>premières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727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Ventes stagnent et baissent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Erreurs de facturation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Temps par vente augmente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Surcharge de travail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Retards de livraison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Bénéfices déclinent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Responsabilité de la FDV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Equipement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Commandes spéciales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Cloisonnement entre services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Compétences (formation)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Procédures déficientes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Système de livraison à revoir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Offres insuffisantes (promotions)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Objectif de ventes peu claires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et fluctuants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(stratégie commerciale)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charset="0"/>
                        </a:rPr>
                        <a:t>(1)</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197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93" name="Text Box 102"/>
          <p:cNvSpPr txBox="1">
            <a:spLocks noChangeArrowheads="1"/>
          </p:cNvSpPr>
          <p:nvPr>
            <p:custDataLst>
              <p:tags r:id="rId2"/>
            </p:custDataLst>
          </p:nvPr>
        </p:nvSpPr>
        <p:spPr bwMode="auto">
          <a:xfrm>
            <a:off x="1183187" y="811363"/>
            <a:ext cx="7481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dirty="0"/>
              <a:t>Conséquences					origines (causes)</a:t>
            </a:r>
          </a:p>
        </p:txBody>
      </p:sp>
      <p:sp>
        <p:nvSpPr>
          <p:cNvPr id="3094" name="Line 103"/>
          <p:cNvSpPr>
            <a:spLocks noChangeShapeType="1"/>
          </p:cNvSpPr>
          <p:nvPr>
            <p:custDataLst>
              <p:tags r:id="rId3"/>
            </p:custDataLst>
          </p:nvPr>
        </p:nvSpPr>
        <p:spPr bwMode="auto">
          <a:xfrm flipH="1" flipV="1">
            <a:off x="2859585" y="1008213"/>
            <a:ext cx="3728638" cy="15862"/>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95" name="Text Box 104"/>
          <p:cNvSpPr txBox="1">
            <a:spLocks noChangeArrowheads="1"/>
          </p:cNvSpPr>
          <p:nvPr>
            <p:custDataLst>
              <p:tags r:id="rId4"/>
            </p:custDataLst>
          </p:nvPr>
        </p:nvSpPr>
        <p:spPr bwMode="auto">
          <a:xfrm>
            <a:off x="484687" y="5688163"/>
            <a:ext cx="8228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gn="ctr" eaLnBrk="1" hangingPunct="1">
              <a:buFontTx/>
              <a:buAutoNum type="arabicParenBoth"/>
            </a:pPr>
            <a:r>
              <a:rPr lang="fr-FR" altLang="fr-FR" sz="1400" dirty="0"/>
              <a:t>On est passé des clients fidèles à une politique (à tout prix) de chasse aux nouveaux clients !</a:t>
            </a:r>
          </a:p>
          <a:p>
            <a:pPr algn="ctr" eaLnBrk="1" hangingPunct="1"/>
            <a:r>
              <a:rPr lang="fr-FR" altLang="fr-FR" sz="1400" dirty="0"/>
              <a:t>Mais qui a dit qu’il fallait à tout pris ne rechercher que des nouveaux clients !</a:t>
            </a:r>
          </a:p>
        </p:txBody>
      </p:sp>
      <p:sp>
        <p:nvSpPr>
          <p:cNvPr id="3096" name="Line 105"/>
          <p:cNvSpPr>
            <a:spLocks noChangeShapeType="1"/>
          </p:cNvSpPr>
          <p:nvPr>
            <p:custDataLst>
              <p:tags r:id="rId5"/>
            </p:custDataLst>
          </p:nvPr>
        </p:nvSpPr>
        <p:spPr bwMode="auto">
          <a:xfrm>
            <a:off x="5380537" y="2087713"/>
            <a:ext cx="1944687" cy="143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97" name="Line 106"/>
          <p:cNvSpPr>
            <a:spLocks noChangeShapeType="1"/>
          </p:cNvSpPr>
          <p:nvPr>
            <p:custDataLst>
              <p:tags r:id="rId6"/>
            </p:custDataLst>
          </p:nvPr>
        </p:nvSpPr>
        <p:spPr bwMode="auto">
          <a:xfrm>
            <a:off x="5164637" y="2590950"/>
            <a:ext cx="2160587"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98" name="Line 107"/>
          <p:cNvSpPr>
            <a:spLocks noChangeShapeType="1"/>
          </p:cNvSpPr>
          <p:nvPr>
            <p:custDataLst>
              <p:tags r:id="rId7"/>
            </p:custDataLst>
          </p:nvPr>
        </p:nvSpPr>
        <p:spPr bwMode="auto">
          <a:xfrm>
            <a:off x="5667874" y="3095775"/>
            <a:ext cx="165735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99" name="Line 108"/>
          <p:cNvSpPr>
            <a:spLocks noChangeShapeType="1"/>
          </p:cNvSpPr>
          <p:nvPr>
            <p:custDataLst>
              <p:tags r:id="rId8"/>
            </p:custDataLst>
          </p:nvPr>
        </p:nvSpPr>
        <p:spPr bwMode="auto">
          <a:xfrm>
            <a:off x="5309099" y="36006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100" name="Line 109"/>
          <p:cNvSpPr>
            <a:spLocks noChangeShapeType="1"/>
          </p:cNvSpPr>
          <p:nvPr>
            <p:custDataLst>
              <p:tags r:id="rId9"/>
            </p:custDataLst>
          </p:nvPr>
        </p:nvSpPr>
        <p:spPr bwMode="auto">
          <a:xfrm flipV="1">
            <a:off x="5380537" y="3672038"/>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101" name="Line 110"/>
          <p:cNvSpPr>
            <a:spLocks noChangeShapeType="1"/>
          </p:cNvSpPr>
          <p:nvPr>
            <p:custDataLst>
              <p:tags r:id="rId10"/>
            </p:custDataLst>
          </p:nvPr>
        </p:nvSpPr>
        <p:spPr bwMode="auto">
          <a:xfrm flipV="1">
            <a:off x="5883774" y="3672038"/>
            <a:ext cx="1368425"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102" name="Line 111"/>
          <p:cNvSpPr>
            <a:spLocks noChangeShapeType="1"/>
          </p:cNvSpPr>
          <p:nvPr>
            <p:custDataLst>
              <p:tags r:id="rId11"/>
            </p:custDataLst>
          </p:nvPr>
        </p:nvSpPr>
        <p:spPr bwMode="auto">
          <a:xfrm flipV="1">
            <a:off x="5740899" y="3672038"/>
            <a:ext cx="151130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103" name="Oval 113"/>
          <p:cNvSpPr>
            <a:spLocks noChangeArrowheads="1"/>
          </p:cNvSpPr>
          <p:nvPr>
            <p:custDataLst>
              <p:tags r:id="rId12"/>
            </p:custDataLst>
          </p:nvPr>
        </p:nvSpPr>
        <p:spPr bwMode="auto">
          <a:xfrm>
            <a:off x="2643687" y="3240238"/>
            <a:ext cx="3384550" cy="2374900"/>
          </a:xfrm>
          <a:prstGeom prst="ellipse">
            <a:avLst/>
          </a:prstGeom>
          <a:solidFill>
            <a:srgbClr val="FFFF99">
              <a:alpha val="40000"/>
            </a:srgbClr>
          </a:solidFill>
          <a:ln w="9525">
            <a:solidFill>
              <a:schemeClr val="tx1"/>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3104" name="Text Box 114"/>
          <p:cNvSpPr txBox="1">
            <a:spLocks noChangeArrowheads="1"/>
          </p:cNvSpPr>
          <p:nvPr>
            <p:custDataLst>
              <p:tags r:id="rId13"/>
            </p:custDataLst>
          </p:nvPr>
        </p:nvSpPr>
        <p:spPr bwMode="auto">
          <a:xfrm rot="16200000">
            <a:off x="2392067" y="4139557"/>
            <a:ext cx="124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200" dirty="0"/>
              <a:t>Remèdes </a:t>
            </a:r>
          </a:p>
          <a:p>
            <a:pPr algn="ctr" eaLnBrk="1" hangingPunct="1"/>
            <a:r>
              <a:rPr lang="fr-FR" altLang="fr-FR" sz="1200" dirty="0"/>
              <a:t>anti symptômes</a:t>
            </a:r>
          </a:p>
        </p:txBody>
      </p:sp>
      <p:sp>
        <p:nvSpPr>
          <p:cNvPr id="3105" name="Line 126"/>
          <p:cNvSpPr>
            <a:spLocks noChangeShapeType="1"/>
          </p:cNvSpPr>
          <p:nvPr>
            <p:custDataLst>
              <p:tags r:id="rId14"/>
            </p:custDataLst>
          </p:nvPr>
        </p:nvSpPr>
        <p:spPr bwMode="auto">
          <a:xfrm>
            <a:off x="5164637" y="2375050"/>
            <a:ext cx="2160587"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 name="Espace réservé du numéro de diapositive 1"/>
          <p:cNvSpPr>
            <a:spLocks noGrp="1"/>
          </p:cNvSpPr>
          <p:nvPr>
            <p:ph type="sldNum" sz="quarter" idx="12"/>
            <p:custDataLst>
              <p:tags r:id="rId15"/>
            </p:custDataLst>
          </p:nvPr>
        </p:nvSpPr>
        <p:spPr>
          <a:xfrm>
            <a:off x="6990509" y="6300788"/>
            <a:ext cx="2133600" cy="476250"/>
          </a:xfrm>
        </p:spPr>
        <p:txBody>
          <a:bodyPr/>
          <a:lstStyle/>
          <a:p>
            <a:pPr algn="ctr">
              <a:defRPr/>
            </a:pPr>
            <a:fld id="{7D9E50BC-A4E4-4D80-9EDD-C206A06B060D}" type="slidenum">
              <a:rPr lang="fr-FR" altLang="fr-FR" smtClean="0"/>
              <a:pPr algn="ctr">
                <a:defRPr/>
              </a:pPr>
              <a:t>17</a:t>
            </a:fld>
            <a:endParaRPr lang="fr-FR" altLang="fr-FR" dirty="0"/>
          </a:p>
        </p:txBody>
      </p:sp>
      <p:sp>
        <p:nvSpPr>
          <p:cNvPr id="20" name="Titre 1"/>
          <p:cNvSpPr txBox="1">
            <a:spLocks/>
          </p:cNvSpPr>
          <p:nvPr>
            <p:custDataLst>
              <p:tags r:id="rId16"/>
            </p:custDataLst>
          </p:nvPr>
        </p:nvSpPr>
        <p:spPr>
          <a:xfrm>
            <a:off x="631955" y="5883"/>
            <a:ext cx="8229600" cy="8022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sz="4000" kern="0" dirty="0"/>
              <a:t>Le diagnostic cartésien analytique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6" grpId="0" animBg="1"/>
      <p:bldP spid="3097" grpId="0" animBg="1"/>
      <p:bldP spid="3098" grpId="0" animBg="1"/>
      <p:bldP spid="3099" grpId="0" animBg="1"/>
      <p:bldP spid="3100" grpId="0" animBg="1"/>
      <p:bldP spid="3101" grpId="0" animBg="1"/>
      <p:bldP spid="3102" grpId="0" animBg="1"/>
      <p:bldP spid="3103" grpId="0" animBg="1"/>
      <p:bldP spid="3104" grpId="0"/>
      <p:bldP spid="3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7D9E50BC-A4E4-4D80-9EDD-C206A06B060D}" type="slidenum">
              <a:rPr lang="fr-FR" altLang="fr-FR" smtClean="0"/>
              <a:pPr>
                <a:defRPr/>
              </a:pPr>
              <a:t>18</a:t>
            </a:fld>
            <a:endParaRPr lang="fr-FR" altLang="fr-FR"/>
          </a:p>
        </p:txBody>
      </p:sp>
      <p:sp>
        <p:nvSpPr>
          <p:cNvPr id="5" name="ZoneTexte 4"/>
          <p:cNvSpPr txBox="1"/>
          <p:nvPr>
            <p:custDataLst>
              <p:tags r:id="rId2"/>
            </p:custDataLst>
          </p:nvPr>
        </p:nvSpPr>
        <p:spPr>
          <a:xfrm>
            <a:off x="186469" y="1045440"/>
            <a:ext cx="8925483" cy="1477328"/>
          </a:xfrm>
          <a:prstGeom prst="rect">
            <a:avLst/>
          </a:prstGeom>
          <a:noFill/>
        </p:spPr>
        <p:txBody>
          <a:bodyPr wrap="square" rtlCol="0">
            <a:spAutoFit/>
          </a:bodyPr>
          <a:lstStyle/>
          <a:p>
            <a:r>
              <a:rPr lang="fr-FR" dirty="0"/>
              <a:t>On ne perçoit que par expérience des évènements, ou plutôt des </a:t>
            </a:r>
            <a:r>
              <a:rPr lang="fr-FR" b="1" dirty="0"/>
              <a:t>conjonctions d’évènements constants</a:t>
            </a:r>
            <a:r>
              <a:rPr lang="fr-FR" dirty="0"/>
              <a:t> qui découlent du temps : cause et effet sont distingués dans leur ordre à travers le temps qui s’écoule (relation d’antériorité).</a:t>
            </a:r>
          </a:p>
          <a:p>
            <a:r>
              <a:rPr lang="fr-FR" b="1" dirty="0"/>
              <a:t>La causalité est un principe cognitif</a:t>
            </a:r>
            <a:r>
              <a:rPr lang="fr-FR" dirty="0"/>
              <a:t>. Exemple : après  la nuit, je peux en déduire (inférence) que le soleil va se lever (mais en est-on vraiment sûr ?)</a:t>
            </a:r>
          </a:p>
        </p:txBody>
      </p:sp>
      <p:pic>
        <p:nvPicPr>
          <p:cNvPr id="6" name="Image 5"/>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986670" y="2545238"/>
            <a:ext cx="1548765" cy="1170432"/>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5515062" y="2572670"/>
            <a:ext cx="1524000" cy="1143000"/>
          </a:xfrm>
          <a:prstGeom prst="rect">
            <a:avLst/>
          </a:prstGeom>
          <a:ln>
            <a:noFill/>
          </a:ln>
          <a:effectLst>
            <a:outerShdw blurRad="292100" dist="139700" dir="2700000" algn="tl" rotWithShape="0">
              <a:srgbClr val="333333">
                <a:alpha val="65000"/>
              </a:srgbClr>
            </a:outerShdw>
          </a:effectLst>
        </p:spPr>
      </p:pic>
      <p:sp>
        <p:nvSpPr>
          <p:cNvPr id="10" name="Flèche : droite rayée 9"/>
          <p:cNvSpPr/>
          <p:nvPr>
            <p:custDataLst>
              <p:tags r:id="rId5"/>
            </p:custDataLst>
          </p:nvPr>
        </p:nvSpPr>
        <p:spPr>
          <a:xfrm>
            <a:off x="3750866" y="2845640"/>
            <a:ext cx="1584176" cy="644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11" name="ZoneTexte 10"/>
          <p:cNvSpPr txBox="1"/>
          <p:nvPr>
            <p:custDataLst>
              <p:tags r:id="rId6"/>
            </p:custDataLst>
          </p:nvPr>
        </p:nvSpPr>
        <p:spPr>
          <a:xfrm>
            <a:off x="3817249" y="3363385"/>
            <a:ext cx="1146468" cy="369332"/>
          </a:xfrm>
          <a:prstGeom prst="rect">
            <a:avLst/>
          </a:prstGeom>
          <a:noFill/>
        </p:spPr>
        <p:txBody>
          <a:bodyPr wrap="none" rtlCol="0">
            <a:spAutoFit/>
          </a:bodyPr>
          <a:lstStyle/>
          <a:p>
            <a:pPr algn="ctr"/>
            <a:r>
              <a:rPr lang="fr-FR" dirty="0"/>
              <a:t>Inférence</a:t>
            </a:r>
          </a:p>
        </p:txBody>
      </p:sp>
      <p:sp>
        <p:nvSpPr>
          <p:cNvPr id="12" name="ZoneTexte 11"/>
          <p:cNvSpPr txBox="1"/>
          <p:nvPr>
            <p:custDataLst>
              <p:tags r:id="rId7"/>
            </p:custDataLst>
          </p:nvPr>
        </p:nvSpPr>
        <p:spPr>
          <a:xfrm>
            <a:off x="186470" y="4142242"/>
            <a:ext cx="4777247" cy="2585323"/>
          </a:xfrm>
          <a:prstGeom prst="rect">
            <a:avLst/>
          </a:prstGeom>
          <a:noFill/>
        </p:spPr>
        <p:txBody>
          <a:bodyPr wrap="square" rtlCol="0">
            <a:spAutoFit/>
          </a:bodyPr>
          <a:lstStyle/>
          <a:p>
            <a:r>
              <a:rPr lang="fr-FR" dirty="0"/>
              <a:t>Et si le temps disparaissait ?</a:t>
            </a:r>
          </a:p>
          <a:p>
            <a:endParaRPr lang="fr-FR" dirty="0"/>
          </a:p>
          <a:p>
            <a:r>
              <a:rPr lang="fr-FR" b="1" dirty="0"/>
              <a:t>L’intrication quantique</a:t>
            </a:r>
            <a:r>
              <a:rPr lang="fr-FR" dirty="0"/>
              <a:t> : 2 électrons partent dans deux directions opposées. Quand on mesure le spin Up de A, B prend alors instantanément la valeur spin Down (annulation) quelque soit la distance ! Alors ? </a:t>
            </a:r>
          </a:p>
          <a:p>
            <a:r>
              <a:rPr lang="fr-FR" dirty="0"/>
              <a:t>Plus vite que la lumière ? Non, mais les deux électrons font partie d’un univers indivisible !</a:t>
            </a:r>
          </a:p>
        </p:txBody>
      </p:sp>
      <p:sp>
        <p:nvSpPr>
          <p:cNvPr id="13" name="ZoneTexte 12"/>
          <p:cNvSpPr txBox="1"/>
          <p:nvPr>
            <p:custDataLst>
              <p:tags r:id="rId8"/>
            </p:custDataLst>
          </p:nvPr>
        </p:nvSpPr>
        <p:spPr>
          <a:xfrm>
            <a:off x="2501974" y="3772910"/>
            <a:ext cx="4049955" cy="338554"/>
          </a:xfrm>
          <a:prstGeom prst="rect">
            <a:avLst/>
          </a:prstGeom>
          <a:noFill/>
        </p:spPr>
        <p:txBody>
          <a:bodyPr wrap="none" rtlCol="0">
            <a:spAutoFit/>
          </a:bodyPr>
          <a:lstStyle/>
          <a:p>
            <a:r>
              <a:rPr lang="fr-FR" sz="1600" dirty="0"/>
              <a:t>T-1                         +DT                            T</a:t>
            </a:r>
          </a:p>
        </p:txBody>
      </p:sp>
      <p:sp>
        <p:nvSpPr>
          <p:cNvPr id="17" name="Titre 1"/>
          <p:cNvSpPr>
            <a:spLocks noGrp="1"/>
          </p:cNvSpPr>
          <p:nvPr>
            <p:ph type="title"/>
            <p:custDataLst>
              <p:tags r:id="rId9"/>
            </p:custDataLst>
          </p:nvPr>
        </p:nvSpPr>
        <p:spPr>
          <a:xfrm>
            <a:off x="0" y="-63260"/>
            <a:ext cx="9144000" cy="1143000"/>
          </a:xfrm>
        </p:spPr>
        <p:txBody>
          <a:bodyPr/>
          <a:lstStyle/>
          <a:p>
            <a:r>
              <a:rPr lang="fr-FR" sz="4000" dirty="0"/>
              <a:t>Limites du raisonnement causal linéaire</a:t>
            </a:r>
          </a:p>
        </p:txBody>
      </p:sp>
      <p:pic>
        <p:nvPicPr>
          <p:cNvPr id="19" name="Image 18"/>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4963717" y="4091162"/>
            <a:ext cx="3200400" cy="2400300"/>
          </a:xfrm>
          <a:prstGeom prst="rect">
            <a:avLst/>
          </a:prstGeom>
        </p:spPr>
      </p:pic>
      <p:sp>
        <p:nvSpPr>
          <p:cNvPr id="20" name="Rectangle : coins arrondis 19"/>
          <p:cNvSpPr/>
          <p:nvPr>
            <p:custDataLst>
              <p:tags r:id="rId11"/>
            </p:custDataLst>
          </p:nvPr>
        </p:nvSpPr>
        <p:spPr>
          <a:xfrm>
            <a:off x="5796136" y="4159768"/>
            <a:ext cx="2088232" cy="781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endParaRPr lang="fr-FR" sz="1600" dirty="0">
              <a:solidFill>
                <a:schemeClr val="tx1"/>
              </a:solidFill>
            </a:endParaRPr>
          </a:p>
          <a:p>
            <a:pPr algn="ctr"/>
            <a:r>
              <a:rPr lang="fr-FR" sz="1600" dirty="0">
                <a:solidFill>
                  <a:schemeClr val="tx1"/>
                </a:solidFill>
              </a:rPr>
              <a:t>Distance ?</a:t>
            </a:r>
          </a:p>
        </p:txBody>
      </p:sp>
      <p:cxnSp>
        <p:nvCxnSpPr>
          <p:cNvPr id="22" name="Connecteur droit 21"/>
          <p:cNvCxnSpPr/>
          <p:nvPr>
            <p:custDataLst>
              <p:tags r:id="rId12"/>
            </p:custDataLst>
          </p:nvPr>
        </p:nvCxnSpPr>
        <p:spPr>
          <a:xfrm flipV="1">
            <a:off x="7740352" y="4725144"/>
            <a:ext cx="0" cy="216024"/>
          </a:xfrm>
          <a:prstGeom prst="line">
            <a:avLst/>
          </a:prstGeom>
        </p:spPr>
        <p:style>
          <a:lnRef idx="3">
            <a:schemeClr val="dk1"/>
          </a:lnRef>
          <a:fillRef idx="0">
            <a:schemeClr val="dk1"/>
          </a:fillRef>
          <a:effectRef idx="2">
            <a:schemeClr val="dk1"/>
          </a:effectRef>
          <a:fontRef idx="minor">
            <a:schemeClr val="tx1"/>
          </a:fontRef>
        </p:style>
      </p:cxnSp>
      <p:sp>
        <p:nvSpPr>
          <p:cNvPr id="23" name="ZoneTexte 22"/>
          <p:cNvSpPr txBox="1"/>
          <p:nvPr>
            <p:custDataLst>
              <p:tags r:id="rId13"/>
            </p:custDataLst>
          </p:nvPr>
        </p:nvSpPr>
        <p:spPr>
          <a:xfrm>
            <a:off x="4716892" y="4351926"/>
            <a:ext cx="1119089" cy="338554"/>
          </a:xfrm>
          <a:prstGeom prst="rect">
            <a:avLst/>
          </a:prstGeom>
          <a:noFill/>
        </p:spPr>
        <p:txBody>
          <a:bodyPr wrap="none" rtlCol="0">
            <a:spAutoFit/>
          </a:bodyPr>
          <a:lstStyle/>
          <a:p>
            <a:r>
              <a:rPr lang="fr-FR" sz="1600" dirty="0"/>
              <a:t>Electron A</a:t>
            </a:r>
          </a:p>
        </p:txBody>
      </p:sp>
      <p:sp>
        <p:nvSpPr>
          <p:cNvPr id="24" name="ZoneTexte 23"/>
          <p:cNvSpPr txBox="1"/>
          <p:nvPr>
            <p:custDataLst>
              <p:tags r:id="rId14"/>
            </p:custDataLst>
          </p:nvPr>
        </p:nvSpPr>
        <p:spPr>
          <a:xfrm>
            <a:off x="7208699" y="4351926"/>
            <a:ext cx="1130438" cy="338554"/>
          </a:xfrm>
          <a:prstGeom prst="rect">
            <a:avLst/>
          </a:prstGeom>
          <a:noFill/>
        </p:spPr>
        <p:txBody>
          <a:bodyPr wrap="none" rtlCol="0">
            <a:spAutoFit/>
          </a:bodyPr>
          <a:lstStyle/>
          <a:p>
            <a:r>
              <a:rPr lang="fr-FR" sz="1600" dirty="0"/>
              <a:t>Electron B</a:t>
            </a:r>
          </a:p>
        </p:txBody>
      </p:sp>
      <p:sp>
        <p:nvSpPr>
          <p:cNvPr id="25" name="ZoneTexte 24"/>
          <p:cNvSpPr txBox="1"/>
          <p:nvPr>
            <p:custDataLst>
              <p:tags r:id="rId15"/>
            </p:custDataLst>
          </p:nvPr>
        </p:nvSpPr>
        <p:spPr>
          <a:xfrm>
            <a:off x="5516437" y="6029797"/>
            <a:ext cx="1846980" cy="461665"/>
          </a:xfrm>
          <a:prstGeom prst="rect">
            <a:avLst/>
          </a:prstGeom>
          <a:noFill/>
        </p:spPr>
        <p:txBody>
          <a:bodyPr wrap="none" rtlCol="0">
            <a:spAutoFit/>
          </a:bodyPr>
          <a:lstStyle/>
          <a:p>
            <a:pPr algn="ctr"/>
            <a:r>
              <a:rPr lang="fr-FR" sz="1200" dirty="0"/>
              <a:t>Spin : moment angulaire</a:t>
            </a:r>
          </a:p>
          <a:p>
            <a:pPr algn="ctr"/>
            <a:r>
              <a:rPr lang="fr-FR" sz="1200" dirty="0"/>
              <a:t>de rotation</a:t>
            </a:r>
          </a:p>
        </p:txBody>
      </p:sp>
    </p:spTree>
    <p:extLst>
      <p:ext uri="{BB962C8B-B14F-4D97-AF65-F5344CB8AC3E}">
        <p14:creationId xmlns:p14="http://schemas.microsoft.com/office/powerpoint/2010/main" val="2308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20" grpId="0" animBg="1"/>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63260"/>
            <a:ext cx="9144000" cy="1143000"/>
          </a:xfrm>
        </p:spPr>
        <p:txBody>
          <a:bodyPr/>
          <a:lstStyle/>
          <a:p>
            <a:r>
              <a:rPr lang="fr-FR" sz="4000" dirty="0"/>
              <a:t>Limites du raisonnement causal linéaire</a:t>
            </a:r>
          </a:p>
        </p:txBody>
      </p:sp>
      <p:sp>
        <p:nvSpPr>
          <p:cNvPr id="4" name="Espace réservé du numéro de diapositive 3"/>
          <p:cNvSpPr>
            <a:spLocks noGrp="1"/>
          </p:cNvSpPr>
          <p:nvPr>
            <p:ph type="sldNum" sz="quarter" idx="12"/>
            <p:custDataLst>
              <p:tags r:id="rId2"/>
            </p:custDataLst>
          </p:nvPr>
        </p:nvSpPr>
        <p:spPr/>
        <p:txBody>
          <a:bodyPr/>
          <a:lstStyle/>
          <a:p>
            <a:pPr>
              <a:defRPr/>
            </a:pPr>
            <a:fld id="{7D9E50BC-A4E4-4D80-9EDD-C206A06B060D}" type="slidenum">
              <a:rPr lang="fr-FR" altLang="fr-FR" smtClean="0"/>
              <a:pPr>
                <a:defRPr/>
              </a:pPr>
              <a:t>19</a:t>
            </a:fld>
            <a:endParaRPr lang="fr-FR" altLang="fr-FR" dirty="0"/>
          </a:p>
        </p:txBody>
      </p:sp>
      <p:sp>
        <p:nvSpPr>
          <p:cNvPr id="5" name="ZoneTexte 4"/>
          <p:cNvSpPr txBox="1"/>
          <p:nvPr>
            <p:custDataLst>
              <p:tags r:id="rId3"/>
            </p:custDataLst>
          </p:nvPr>
        </p:nvSpPr>
        <p:spPr>
          <a:xfrm>
            <a:off x="251520" y="1507431"/>
            <a:ext cx="6624736" cy="5078313"/>
          </a:xfrm>
          <a:prstGeom prst="rect">
            <a:avLst/>
          </a:prstGeom>
          <a:noFill/>
        </p:spPr>
        <p:txBody>
          <a:bodyPr wrap="square" rtlCol="0">
            <a:spAutoFit/>
          </a:bodyPr>
          <a:lstStyle/>
          <a:p>
            <a:pPr algn="just"/>
            <a:r>
              <a:rPr lang="fr-FR" b="1" dirty="0"/>
              <a:t>David Hume (traité de la nature humaine)</a:t>
            </a:r>
            <a:r>
              <a:rPr lang="fr-FR" dirty="0"/>
              <a:t> : </a:t>
            </a:r>
          </a:p>
          <a:p>
            <a:pPr algn="just"/>
            <a:r>
              <a:rPr lang="fr-FR" dirty="0"/>
              <a:t>La causalité établit une relation d’inférence fondée sur la répétition de cas semblables (conjonction constante de le l’esprit et non de la chose). </a:t>
            </a:r>
          </a:p>
          <a:p>
            <a:pPr algn="just"/>
            <a:r>
              <a:rPr lang="fr-FR" dirty="0"/>
              <a:t>Notre entendement est soumis à l’expérience stockée dans la mémoire. Ex. : la vertu du foyer incandescent</a:t>
            </a:r>
            <a:r>
              <a:rPr lang="fr-FR" dirty="0">
                <a:sym typeface="Wingdings" panose="05000000000000000000" pitchFamily="2" charset="2"/>
              </a:rPr>
              <a:t>  (cause)  feu </a:t>
            </a:r>
          </a:p>
          <a:p>
            <a:pPr algn="just"/>
            <a:r>
              <a:rPr lang="fr-FR" dirty="0">
                <a:sym typeface="Wingdings" panose="05000000000000000000" pitchFamily="2" charset="2"/>
              </a:rPr>
              <a:t>Ce ne sont pas les choses que nous connaissons directement, mais seulement les savoirs qui s’y rapportent. </a:t>
            </a:r>
          </a:p>
          <a:p>
            <a:pPr algn="just"/>
            <a:r>
              <a:rPr lang="fr-FR" b="1" dirty="0">
                <a:sym typeface="Wingdings" panose="05000000000000000000" pitchFamily="2" charset="2"/>
              </a:rPr>
              <a:t>La Rochefoucauld </a:t>
            </a:r>
            <a:r>
              <a:rPr lang="fr-FR" dirty="0">
                <a:sym typeface="Wingdings" panose="05000000000000000000" pitchFamily="2" charset="2"/>
              </a:rPr>
              <a:t>: «il y a des gens qui n’auraient jamais été amoureux s’ils n’avaient entendu parler d’amour » </a:t>
            </a:r>
          </a:p>
          <a:p>
            <a:pPr algn="just"/>
            <a:endParaRPr lang="fr-FR" dirty="0">
              <a:sym typeface="Wingdings" panose="05000000000000000000" pitchFamily="2" charset="2"/>
            </a:endParaRPr>
          </a:p>
          <a:p>
            <a:pPr algn="just"/>
            <a:r>
              <a:rPr lang="fr-FR" dirty="0">
                <a:sym typeface="Wingdings" panose="05000000000000000000" pitchFamily="2" charset="2"/>
              </a:rPr>
              <a:t>La cause n’est pas une chose, mais un tout avec des interactions. Ex. : Le soleil est-il la cause de la croissance des plantes ? En fait c’est plutôt la radiation solaire qui combinée à la photosynthèse provoque cette croissance (certains évoqueront la notion de processus).</a:t>
            </a:r>
            <a:endParaRPr lang="fr-FR" dirty="0"/>
          </a:p>
          <a:p>
            <a:pPr algn="just"/>
            <a:endParaRPr lang="fr-FR" dirty="0"/>
          </a:p>
          <a:p>
            <a:pPr algn="just"/>
            <a:r>
              <a:rPr lang="fr-FR" dirty="0"/>
              <a:t>Logique réductionniste : recherche de la cause isolée. </a:t>
            </a:r>
          </a:p>
        </p:txBody>
      </p:sp>
      <p:pic>
        <p:nvPicPr>
          <p:cNvPr id="6" name="Image 5"/>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962202" y="3912601"/>
            <a:ext cx="2014118" cy="1541069"/>
          </a:xfrm>
          <a:prstGeom prst="rect">
            <a:avLst/>
          </a:prstGeom>
        </p:spPr>
      </p:pic>
      <p:pic>
        <p:nvPicPr>
          <p:cNvPr id="8" name="Image 7"/>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092280" y="2009600"/>
            <a:ext cx="1885714" cy="1047619"/>
          </a:xfrm>
          <a:prstGeom prst="rect">
            <a:avLst/>
          </a:prstGeom>
        </p:spPr>
      </p:pic>
    </p:spTree>
    <p:extLst>
      <p:ext uri="{BB962C8B-B14F-4D97-AF65-F5344CB8AC3E}">
        <p14:creationId xmlns:p14="http://schemas.microsoft.com/office/powerpoint/2010/main" val="20600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6B77C437-C0C5-45CD-B18A-371D3E5E93DD}" type="slidenum">
              <a:rPr lang="fr-FR" altLang="fr-FR" smtClean="0"/>
              <a:pPr>
                <a:defRPr/>
              </a:pPr>
              <a:t>2</a:t>
            </a:fld>
            <a:endParaRPr lang="fr-FR" altLang="fr-FR"/>
          </a:p>
        </p:txBody>
      </p:sp>
      <p:pic>
        <p:nvPicPr>
          <p:cNvPr id="5" name="Image 4"/>
          <p:cNvPicPr>
            <a:picLocks noChangeAspect="1"/>
          </p:cNvPicPr>
          <p:nvPr>
            <p:custDataLst>
              <p:tags r:id="rId2"/>
            </p:custDataLst>
          </p:nvPr>
        </p:nvPicPr>
        <p:blipFill>
          <a:blip r:embed="rId8"/>
          <a:stretch>
            <a:fillRect/>
          </a:stretch>
        </p:blipFill>
        <p:spPr>
          <a:xfrm>
            <a:off x="1410795" y="1911070"/>
            <a:ext cx="6545580" cy="4396740"/>
          </a:xfrm>
          <a:prstGeom prst="rect">
            <a:avLst/>
          </a:prstGeom>
          <a:ln>
            <a:noFill/>
          </a:ln>
          <a:effectLst>
            <a:outerShdw blurRad="292100" dist="139700" dir="2700000" algn="tl" rotWithShape="0">
              <a:srgbClr val="333333">
                <a:alpha val="65000"/>
              </a:srgbClr>
            </a:outerShdw>
          </a:effectLst>
        </p:spPr>
      </p:pic>
      <p:sp>
        <p:nvSpPr>
          <p:cNvPr id="6" name="ZoneTexte 5"/>
          <p:cNvSpPr txBox="1"/>
          <p:nvPr>
            <p:custDataLst>
              <p:tags r:id="rId3"/>
            </p:custDataLst>
          </p:nvPr>
        </p:nvSpPr>
        <p:spPr>
          <a:xfrm>
            <a:off x="179512" y="41429"/>
            <a:ext cx="8964488" cy="1323439"/>
          </a:xfrm>
          <a:prstGeom prst="rect">
            <a:avLst/>
          </a:prstGeom>
          <a:noFill/>
        </p:spPr>
        <p:txBody>
          <a:bodyPr wrap="square" rtlCol="0">
            <a:spAutoFit/>
          </a:bodyPr>
          <a:lstStyle/>
          <a:p>
            <a:pPr algn="ctr"/>
            <a:r>
              <a:rPr lang="fr-FR" sz="4000" dirty="0"/>
              <a:t>4 scénarios pour le simulateur de pêcherie</a:t>
            </a:r>
          </a:p>
        </p:txBody>
      </p:sp>
      <p:sp>
        <p:nvSpPr>
          <p:cNvPr id="7" name="ZoneTexte 6"/>
          <p:cNvSpPr txBox="1"/>
          <p:nvPr>
            <p:custDataLst>
              <p:tags r:id="rId4"/>
            </p:custDataLst>
          </p:nvPr>
        </p:nvSpPr>
        <p:spPr>
          <a:xfrm>
            <a:off x="12169" y="6483350"/>
            <a:ext cx="2363147" cy="307777"/>
          </a:xfrm>
          <a:prstGeom prst="rect">
            <a:avLst/>
          </a:prstGeom>
          <a:noFill/>
        </p:spPr>
        <p:txBody>
          <a:bodyPr wrap="none" rtlCol="0">
            <a:spAutoFit/>
          </a:bodyPr>
          <a:lstStyle/>
          <a:p>
            <a:r>
              <a:rPr lang="fr-FR" sz="1400" dirty="0"/>
              <a:t>Didier Cuménal, mars 2017</a:t>
            </a:r>
          </a:p>
        </p:txBody>
      </p:sp>
      <p:sp>
        <p:nvSpPr>
          <p:cNvPr id="8" name="Rectangle 7"/>
          <p:cNvSpPr/>
          <p:nvPr>
            <p:custDataLst>
              <p:tags r:id="rId5"/>
            </p:custDataLst>
          </p:nvPr>
        </p:nvSpPr>
        <p:spPr>
          <a:xfrm>
            <a:off x="1155193" y="1450434"/>
            <a:ext cx="7056784" cy="523220"/>
          </a:xfrm>
          <a:prstGeom prst="rect">
            <a:avLst/>
          </a:prstGeom>
        </p:spPr>
        <p:txBody>
          <a:bodyPr wrap="square">
            <a:spAutoFit/>
          </a:bodyPr>
          <a:lstStyle/>
          <a:p>
            <a:pPr algn="ctr"/>
            <a:r>
              <a:rPr lang="fr-FR" sz="1400" dirty="0">
                <a:solidFill>
                  <a:schemeClr val="accent2"/>
                </a:solidFill>
                <a:hlinkClick r:id="rId9"/>
              </a:rPr>
              <a:t>https://exchange.iseesystems.com/public/didier13/p%C3%AAcherie/index.html#page2</a:t>
            </a:r>
            <a:endParaRPr lang="fr-FR" sz="1400" dirty="0">
              <a:solidFill>
                <a:schemeClr val="accent2"/>
              </a:solidFill>
            </a:endParaRPr>
          </a:p>
          <a:p>
            <a:pPr algn="ctr"/>
            <a:endParaRPr lang="fr-FR" sz="1400" dirty="0"/>
          </a:p>
        </p:txBody>
      </p:sp>
      <p:sp>
        <p:nvSpPr>
          <p:cNvPr id="9" name="ZoneTexte 8"/>
          <p:cNvSpPr txBox="1"/>
          <p:nvPr>
            <p:custDataLst>
              <p:tags r:id="rId6"/>
            </p:custDataLst>
          </p:nvPr>
        </p:nvSpPr>
        <p:spPr>
          <a:xfrm>
            <a:off x="539552" y="1450434"/>
            <a:ext cx="748923" cy="369332"/>
          </a:xfrm>
          <a:prstGeom prst="rect">
            <a:avLst/>
          </a:prstGeom>
          <a:noFill/>
        </p:spPr>
        <p:txBody>
          <a:bodyPr wrap="none" rtlCol="0">
            <a:spAutoFit/>
          </a:bodyPr>
          <a:lstStyle/>
          <a:p>
            <a:r>
              <a:rPr lang="fr-FR" dirty="0"/>
              <a:t>Lien :</a:t>
            </a:r>
          </a:p>
        </p:txBody>
      </p:sp>
    </p:spTree>
    <p:extLst>
      <p:ext uri="{BB962C8B-B14F-4D97-AF65-F5344CB8AC3E}">
        <p14:creationId xmlns:p14="http://schemas.microsoft.com/office/powerpoint/2010/main" val="2401248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7D9E50BC-A4E4-4D80-9EDD-C206A06B060D}" type="slidenum">
              <a:rPr lang="fr-FR" altLang="fr-FR" smtClean="0"/>
              <a:pPr>
                <a:defRPr/>
              </a:pPr>
              <a:t>20</a:t>
            </a:fld>
            <a:endParaRPr lang="fr-FR" altLang="fr-FR" dirty="0"/>
          </a:p>
        </p:txBody>
      </p:sp>
      <p:sp>
        <p:nvSpPr>
          <p:cNvPr id="5" name="Rectangle 4"/>
          <p:cNvSpPr/>
          <p:nvPr>
            <p:custDataLst>
              <p:tags r:id="rId2"/>
            </p:custDataLst>
          </p:nvPr>
        </p:nvSpPr>
        <p:spPr>
          <a:xfrm>
            <a:off x="107504" y="990044"/>
            <a:ext cx="5976664" cy="5909310"/>
          </a:xfrm>
          <a:prstGeom prst="rect">
            <a:avLst/>
          </a:prstGeom>
        </p:spPr>
        <p:txBody>
          <a:bodyPr wrap="square">
            <a:spAutoFit/>
          </a:bodyPr>
          <a:lstStyle/>
          <a:p>
            <a:pPr algn="just"/>
            <a:r>
              <a:rPr lang="fr-FR" b="1" dirty="0"/>
              <a:t>Quelle est la cause du mouvement de la voiture ?</a:t>
            </a:r>
          </a:p>
          <a:p>
            <a:pPr algn="just"/>
            <a:endParaRPr lang="fr-FR" dirty="0"/>
          </a:p>
          <a:p>
            <a:pPr algn="just"/>
            <a:r>
              <a:rPr lang="fr-FR" dirty="0"/>
              <a:t>- Le 1</a:t>
            </a:r>
            <a:r>
              <a:rPr lang="fr-FR" baseline="30000" dirty="0"/>
              <a:t>er</a:t>
            </a:r>
            <a:r>
              <a:rPr lang="fr-FR" dirty="0"/>
              <a:t> chercheur a trouvé : il enlève l’accélérateur, la voiture s’arrête !</a:t>
            </a:r>
          </a:p>
          <a:p>
            <a:pPr algn="just"/>
            <a:r>
              <a:rPr lang="fr-FR" dirty="0"/>
              <a:t>- Le 2</a:t>
            </a:r>
            <a:r>
              <a:rPr lang="fr-FR" baseline="30000" dirty="0"/>
              <a:t>e</a:t>
            </a:r>
            <a:r>
              <a:rPr lang="fr-FR" dirty="0"/>
              <a:t> chercheur retire la bougie d’allumage, la voiture n’avance plus non plus !</a:t>
            </a:r>
          </a:p>
          <a:p>
            <a:pPr algn="just"/>
            <a:r>
              <a:rPr lang="fr-FR" dirty="0"/>
              <a:t>- Les N chercheurs suivants interviennent en démontant plusieurs pièces jusqu’à ce que </a:t>
            </a:r>
            <a:r>
              <a:rPr lang="fr-FR" b="1" dirty="0"/>
              <a:t>la cause du mouvement contienne tous les éléments qui participent au phénomène « mouvement » !</a:t>
            </a:r>
          </a:p>
          <a:p>
            <a:pPr algn="just"/>
            <a:endParaRPr lang="fr-FR" dirty="0"/>
          </a:p>
          <a:p>
            <a:pPr algn="just"/>
            <a:r>
              <a:rPr lang="fr-FR" dirty="0"/>
              <a:t>Autre exemple : on n’essaye pas de réguler le mouvement spécifique de chaque voiture mais plus globalement le sens des flux en imposant des interdictions (rues à sens uniques, stationnements limités dans des zones, régulation par les feux, etc.).</a:t>
            </a:r>
          </a:p>
          <a:p>
            <a:pPr algn="just"/>
            <a:endParaRPr lang="fr-FR" dirty="0"/>
          </a:p>
          <a:p>
            <a:pPr algn="just"/>
            <a:r>
              <a:rPr lang="fr-FR" dirty="0"/>
              <a:t>En conséquence, il est préférable de remplacer la notion de cause par la notion d’éléments en interaction. C’est l’abandon de la cause unique au profit des paramètres influents. </a:t>
            </a:r>
          </a:p>
        </p:txBody>
      </p:sp>
      <p:pic>
        <p:nvPicPr>
          <p:cNvPr id="6" name="Image 5"/>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239827" y="2564904"/>
            <a:ext cx="2760345" cy="2068830"/>
          </a:xfrm>
          <a:prstGeom prst="rect">
            <a:avLst/>
          </a:prstGeom>
          <a:ln>
            <a:noFill/>
          </a:ln>
          <a:effectLst>
            <a:outerShdw blurRad="292100" dist="139700" dir="2700000" algn="tl" rotWithShape="0">
              <a:srgbClr val="333333">
                <a:alpha val="65000"/>
              </a:srgbClr>
            </a:outerShdw>
          </a:effectLst>
        </p:spPr>
      </p:pic>
      <p:sp>
        <p:nvSpPr>
          <p:cNvPr id="11" name="Titre 1"/>
          <p:cNvSpPr>
            <a:spLocks noGrp="1"/>
          </p:cNvSpPr>
          <p:nvPr>
            <p:ph type="title"/>
            <p:custDataLst>
              <p:tags r:id="rId4"/>
            </p:custDataLst>
          </p:nvPr>
        </p:nvSpPr>
        <p:spPr>
          <a:xfrm>
            <a:off x="0" y="-63260"/>
            <a:ext cx="9144000" cy="1143000"/>
          </a:xfrm>
        </p:spPr>
        <p:txBody>
          <a:bodyPr/>
          <a:lstStyle/>
          <a:p>
            <a:r>
              <a:rPr lang="fr-FR" sz="4000" dirty="0"/>
              <a:t>Limites du raisonnement causal linéaire</a:t>
            </a:r>
          </a:p>
        </p:txBody>
      </p:sp>
    </p:spTree>
    <p:extLst>
      <p:ext uri="{BB962C8B-B14F-4D97-AF65-F5344CB8AC3E}">
        <p14:creationId xmlns:p14="http://schemas.microsoft.com/office/powerpoint/2010/main" val="30185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7D9E50BC-A4E4-4D80-9EDD-C206A06B060D}" type="slidenum">
              <a:rPr lang="fr-FR" altLang="fr-FR" smtClean="0"/>
              <a:pPr>
                <a:defRPr/>
              </a:pPr>
              <a:t>21</a:t>
            </a:fld>
            <a:endParaRPr lang="fr-FR" altLang="fr-FR" dirty="0"/>
          </a:p>
        </p:txBody>
      </p:sp>
      <p:sp>
        <p:nvSpPr>
          <p:cNvPr id="5" name="ZoneTexte 4"/>
          <p:cNvSpPr txBox="1"/>
          <p:nvPr>
            <p:custDataLst>
              <p:tags r:id="rId2"/>
            </p:custDataLst>
          </p:nvPr>
        </p:nvSpPr>
        <p:spPr>
          <a:xfrm>
            <a:off x="72480" y="1209368"/>
            <a:ext cx="6480720" cy="5632311"/>
          </a:xfrm>
          <a:prstGeom prst="rect">
            <a:avLst/>
          </a:prstGeom>
          <a:noFill/>
        </p:spPr>
        <p:txBody>
          <a:bodyPr wrap="square" rtlCol="0">
            <a:spAutoFit/>
          </a:bodyPr>
          <a:lstStyle/>
          <a:p>
            <a:pPr algn="just"/>
            <a:r>
              <a:rPr lang="fr-FR" b="1" dirty="0"/>
              <a:t>Pourquoi nos ventes chutent elles ?</a:t>
            </a:r>
          </a:p>
          <a:p>
            <a:pPr algn="just"/>
            <a:endParaRPr lang="fr-FR" b="1" dirty="0"/>
          </a:p>
          <a:p>
            <a:pPr marL="285750" indent="-285750" algn="just">
              <a:buFont typeface="Arial" panose="020B0604020202020204" pitchFamily="34" charset="0"/>
              <a:buChar char="•"/>
            </a:pPr>
            <a:r>
              <a:rPr lang="fr-FR" i="1" dirty="0"/>
              <a:t>Le Directeur commercial </a:t>
            </a:r>
            <a:r>
              <a:rPr lang="fr-FR" dirty="0"/>
              <a:t>: c’est parce que notre force de vente est insuffisante.</a:t>
            </a:r>
          </a:p>
          <a:p>
            <a:pPr marL="285750" indent="-285750" algn="just">
              <a:buFont typeface="Arial" panose="020B0604020202020204" pitchFamily="34" charset="0"/>
              <a:buChar char="•"/>
            </a:pPr>
            <a:r>
              <a:rPr lang="fr-FR" i="1" dirty="0"/>
              <a:t>Le Directeur R&amp;D et le Directeur Financier </a:t>
            </a:r>
            <a:r>
              <a:rPr lang="fr-FR" dirty="0"/>
              <a:t>: c’est parce que nous n’avons pas suffisamment investi dans la recherche de nouveaux produits/services.</a:t>
            </a:r>
          </a:p>
          <a:p>
            <a:pPr marL="285750" indent="-285750" algn="just">
              <a:buFont typeface="Arial" panose="020B0604020202020204" pitchFamily="34" charset="0"/>
              <a:buChar char="•"/>
            </a:pPr>
            <a:r>
              <a:rPr lang="fr-FR" i="1" dirty="0"/>
              <a:t>Le Directeur marketing </a:t>
            </a:r>
            <a:r>
              <a:rPr lang="fr-FR" dirty="0"/>
              <a:t>: c’est parce que notre communication est mauvaise.</a:t>
            </a:r>
          </a:p>
          <a:p>
            <a:pPr marL="285750" indent="-285750" algn="just">
              <a:buFont typeface="Arial" panose="020B0604020202020204" pitchFamily="34" charset="0"/>
              <a:buChar char="•"/>
            </a:pPr>
            <a:r>
              <a:rPr lang="fr-FR" i="1" dirty="0"/>
              <a:t>Le Directeur des ressources humaines </a:t>
            </a:r>
            <a:r>
              <a:rPr lang="fr-FR" dirty="0"/>
              <a:t>: nous n’avons pas de gens assez compétents et motivés.</a:t>
            </a:r>
          </a:p>
          <a:p>
            <a:pPr marL="285750" indent="-285750" algn="just">
              <a:buFont typeface="Arial" panose="020B0604020202020204" pitchFamily="34" charset="0"/>
              <a:buChar char="•"/>
            </a:pPr>
            <a:r>
              <a:rPr lang="fr-FR" i="1" dirty="0"/>
              <a:t>Le directeur des « S.I »</a:t>
            </a:r>
            <a:r>
              <a:rPr lang="fr-FR" dirty="0"/>
              <a:t> : c’est la faute à notre Système d’information qui à l’origine était tourné uniquement vers la comptabilité analytique et pas assez vers les attentes de notre clientèle »</a:t>
            </a:r>
          </a:p>
          <a:p>
            <a:pPr marL="285750" indent="-285750" algn="just">
              <a:buFont typeface="Arial" panose="020B0604020202020204" pitchFamily="34" charset="0"/>
              <a:buChar char="•"/>
            </a:pPr>
            <a:endParaRPr lang="fr-FR" dirty="0"/>
          </a:p>
          <a:p>
            <a:pPr algn="just"/>
            <a:r>
              <a:rPr lang="fr-FR" b="1" dirty="0"/>
              <a:t>Cet échange verbal montre bien les obstacles organisationnels d’une entreprise construite en silos. Or dans un système, l’optimum global n’est pas la somme des optimums locaux.</a:t>
            </a:r>
          </a:p>
        </p:txBody>
      </p:sp>
      <p:pic>
        <p:nvPicPr>
          <p:cNvPr id="11" name="Image 10"/>
          <p:cNvPicPr>
            <a:picLocks noChangeAspect="1"/>
          </p:cNvPicPr>
          <p:nvPr>
            <p:custDataLst>
              <p:tags r:id="rId3"/>
            </p:custDataLst>
          </p:nvPr>
        </p:nvPicPr>
        <p:blipFill>
          <a:blip r:embed="rId6"/>
          <a:stretch>
            <a:fillRect/>
          </a:stretch>
        </p:blipFill>
        <p:spPr>
          <a:xfrm>
            <a:off x="6660232" y="2924944"/>
            <a:ext cx="2300858" cy="2090166"/>
          </a:xfrm>
          <a:prstGeom prst="rect">
            <a:avLst/>
          </a:prstGeom>
          <a:ln>
            <a:noFill/>
          </a:ln>
          <a:effectLst>
            <a:outerShdw blurRad="292100" dist="139700" dir="2700000" algn="tl" rotWithShape="0">
              <a:srgbClr val="333333">
                <a:alpha val="65000"/>
              </a:srgbClr>
            </a:outerShdw>
          </a:effectLst>
        </p:spPr>
      </p:pic>
      <p:sp>
        <p:nvSpPr>
          <p:cNvPr id="17" name="Titre 1"/>
          <p:cNvSpPr>
            <a:spLocks noGrp="1"/>
          </p:cNvSpPr>
          <p:nvPr>
            <p:ph type="title"/>
            <p:custDataLst>
              <p:tags r:id="rId4"/>
            </p:custDataLst>
          </p:nvPr>
        </p:nvSpPr>
        <p:spPr>
          <a:xfrm>
            <a:off x="0" y="-63260"/>
            <a:ext cx="9144000" cy="1143000"/>
          </a:xfrm>
        </p:spPr>
        <p:txBody>
          <a:bodyPr/>
          <a:lstStyle/>
          <a:p>
            <a:r>
              <a:rPr lang="fr-FR" sz="4000" dirty="0"/>
              <a:t>Limites du raisonnement causal linéaire</a:t>
            </a:r>
          </a:p>
        </p:txBody>
      </p:sp>
    </p:spTree>
    <p:extLst>
      <p:ext uri="{BB962C8B-B14F-4D97-AF65-F5344CB8AC3E}">
        <p14:creationId xmlns:p14="http://schemas.microsoft.com/office/powerpoint/2010/main" val="9159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7D9E50BC-A4E4-4D80-9EDD-C206A06B060D}" type="slidenum">
              <a:rPr lang="fr-FR" altLang="fr-FR" smtClean="0"/>
              <a:pPr>
                <a:defRPr/>
              </a:pPr>
              <a:t>22</a:t>
            </a:fld>
            <a:endParaRPr lang="fr-FR" altLang="fr-FR"/>
          </a:p>
        </p:txBody>
      </p:sp>
      <p:sp>
        <p:nvSpPr>
          <p:cNvPr id="5" name="ZoneTexte 4"/>
          <p:cNvSpPr txBox="1"/>
          <p:nvPr>
            <p:custDataLst>
              <p:tags r:id="rId2"/>
            </p:custDataLst>
          </p:nvPr>
        </p:nvSpPr>
        <p:spPr>
          <a:xfrm>
            <a:off x="179512" y="1079740"/>
            <a:ext cx="5904656" cy="6186309"/>
          </a:xfrm>
          <a:prstGeom prst="rect">
            <a:avLst/>
          </a:prstGeom>
          <a:noFill/>
        </p:spPr>
        <p:txBody>
          <a:bodyPr wrap="square" rtlCol="0">
            <a:spAutoFit/>
          </a:bodyPr>
          <a:lstStyle/>
          <a:p>
            <a:pPr algn="ctr"/>
            <a:r>
              <a:rPr lang="fr-FR" b="1" dirty="0"/>
              <a:t>Les erreurs</a:t>
            </a:r>
          </a:p>
          <a:p>
            <a:pPr algn="just"/>
            <a:endParaRPr lang="fr-FR" b="1" dirty="0"/>
          </a:p>
          <a:p>
            <a:pPr marL="285750" indent="-285750" algn="just">
              <a:buFontTx/>
              <a:buChar char="-"/>
            </a:pPr>
            <a:r>
              <a:rPr lang="fr-FR" b="1" dirty="0"/>
              <a:t>Excès d’agrégation </a:t>
            </a:r>
            <a:r>
              <a:rPr lang="fr-FR" dirty="0"/>
              <a:t>: une cause toute petite nous échappe et qui peut avoir un effet considérable par la suite.</a:t>
            </a:r>
          </a:p>
          <a:p>
            <a:pPr marL="285750" indent="-285750" algn="just">
              <a:buFontTx/>
              <a:buChar char="-"/>
            </a:pPr>
            <a:r>
              <a:rPr lang="fr-FR" b="1" dirty="0"/>
              <a:t>Excès d’instantané </a:t>
            </a:r>
            <a:r>
              <a:rPr lang="fr-FR" dirty="0"/>
              <a:t>: on raisonne dans l’instant présent, on laisse tomber les causes éloignées dans le temps.</a:t>
            </a:r>
          </a:p>
          <a:p>
            <a:pPr marL="285750" indent="-285750" algn="just">
              <a:buFontTx/>
              <a:buChar char="-"/>
            </a:pPr>
            <a:r>
              <a:rPr lang="fr-FR" b="1" dirty="0"/>
              <a:t>Excès de proximité</a:t>
            </a:r>
            <a:r>
              <a:rPr lang="fr-FR" dirty="0"/>
              <a:t> : on laisse de côté les autres parties du monde qui nous entoure (périmètre).</a:t>
            </a:r>
          </a:p>
          <a:p>
            <a:pPr marL="285750" indent="-285750" algn="just">
              <a:buFontTx/>
              <a:buChar char="-"/>
            </a:pPr>
            <a:r>
              <a:rPr lang="fr-FR" b="1" dirty="0"/>
              <a:t>Excès de pensée réflexe</a:t>
            </a:r>
            <a:r>
              <a:rPr lang="fr-FR" dirty="0"/>
              <a:t>, d’automatisme : on ne pense pas les choses telles qu’elles devraient être.</a:t>
            </a:r>
          </a:p>
          <a:p>
            <a:pPr marL="265113" algn="just"/>
            <a:r>
              <a:rPr lang="fr-FR" dirty="0"/>
              <a:t>On ne voit pas le monde tel qu’il est, mais tel que l’on s’imagine. Un ramasseur de champignons trouvera plutôt des champignons que des escargots !</a:t>
            </a:r>
          </a:p>
          <a:p>
            <a:pPr algn="just"/>
            <a:r>
              <a:rPr lang="fr-FR" dirty="0"/>
              <a:t>-   </a:t>
            </a:r>
            <a:r>
              <a:rPr lang="fr-FR" b="1" dirty="0"/>
              <a:t>Excès de simplification</a:t>
            </a:r>
          </a:p>
          <a:p>
            <a:pPr algn="just"/>
            <a:endParaRPr lang="fr-FR" b="1" dirty="0"/>
          </a:p>
          <a:p>
            <a:pPr algn="just"/>
            <a:r>
              <a:rPr lang="fr-FR" b="1" dirty="0"/>
              <a:t>Effectuer un glissement de perspective : de la partie au tout, de l’objet aux relations.  </a:t>
            </a:r>
          </a:p>
          <a:p>
            <a:pPr marL="285750" indent="-285750" algn="just">
              <a:buFontTx/>
              <a:buChar char="-"/>
            </a:pPr>
            <a:endParaRPr lang="fr-FR" dirty="0"/>
          </a:p>
          <a:p>
            <a:endParaRPr lang="fr-FR" dirty="0"/>
          </a:p>
          <a:p>
            <a:endParaRPr lang="fr-FR" dirty="0"/>
          </a:p>
        </p:txBody>
      </p:sp>
      <p:pic>
        <p:nvPicPr>
          <p:cNvPr id="3" name="Image 2"/>
          <p:cNvPicPr>
            <a:picLocks noChangeAspect="1"/>
          </p:cNvPicPr>
          <p:nvPr>
            <p:custDataLst>
              <p:tags r:id="rId3"/>
            </p:custDataLst>
          </p:nvPr>
        </p:nvPicPr>
        <p:blipFill>
          <a:blip r:embed="rId8"/>
          <a:stretch>
            <a:fillRect/>
          </a:stretch>
        </p:blipFill>
        <p:spPr>
          <a:xfrm>
            <a:off x="6866053" y="4581128"/>
            <a:ext cx="1326452" cy="1310735"/>
          </a:xfrm>
          <a:prstGeom prst="rect">
            <a:avLst/>
          </a:prstGeom>
          <a:noFill/>
          <a:ln>
            <a:noFill/>
          </a:ln>
          <a:effectLst>
            <a:outerShdw blurRad="292100" dist="139700" dir="2700000" algn="tl" rotWithShape="0">
              <a:srgbClr val="333333">
                <a:alpha val="65000"/>
              </a:srgbClr>
            </a:outerShdw>
          </a:effectLst>
        </p:spPr>
      </p:pic>
      <p:sp>
        <p:nvSpPr>
          <p:cNvPr id="7" name="ZoneTexte 6"/>
          <p:cNvSpPr txBox="1"/>
          <p:nvPr>
            <p:custDataLst>
              <p:tags r:id="rId4"/>
            </p:custDataLst>
          </p:nvPr>
        </p:nvSpPr>
        <p:spPr>
          <a:xfrm>
            <a:off x="6640254" y="6052410"/>
            <a:ext cx="1778051" cy="307777"/>
          </a:xfrm>
          <a:prstGeom prst="rect">
            <a:avLst/>
          </a:prstGeom>
          <a:noFill/>
        </p:spPr>
        <p:txBody>
          <a:bodyPr wrap="none" rtlCol="0">
            <a:spAutoFit/>
          </a:bodyPr>
          <a:lstStyle/>
          <a:p>
            <a:r>
              <a:rPr lang="fr-FR" sz="1400" dirty="0"/>
              <a:t>Physicien américain</a:t>
            </a:r>
          </a:p>
        </p:txBody>
      </p:sp>
      <p:pic>
        <p:nvPicPr>
          <p:cNvPr id="8" name="Image 7"/>
          <p:cNvPicPr>
            <a:picLocks noChangeAspect="1"/>
          </p:cNvPicPr>
          <p:nvPr>
            <p:custDataLst>
              <p:tags r:id="rId5"/>
            </p:custDataLst>
          </p:nvPr>
        </p:nvPicPr>
        <p:blipFill>
          <a:blip r:embed="rId9"/>
          <a:stretch>
            <a:fillRect/>
          </a:stretch>
        </p:blipFill>
        <p:spPr>
          <a:xfrm>
            <a:off x="6138243" y="1619319"/>
            <a:ext cx="2793492" cy="1723644"/>
          </a:xfrm>
          <a:prstGeom prst="rect">
            <a:avLst/>
          </a:prstGeom>
          <a:ln>
            <a:noFill/>
          </a:ln>
          <a:effectLst>
            <a:outerShdw blurRad="292100" dist="139700" dir="2700000" algn="tl" rotWithShape="0">
              <a:srgbClr val="333333">
                <a:alpha val="65000"/>
              </a:srgbClr>
            </a:outerShdw>
          </a:effectLst>
        </p:spPr>
      </p:pic>
      <p:sp>
        <p:nvSpPr>
          <p:cNvPr id="11" name="Titre 1"/>
          <p:cNvSpPr>
            <a:spLocks noGrp="1"/>
          </p:cNvSpPr>
          <p:nvPr>
            <p:ph type="title"/>
            <p:custDataLst>
              <p:tags r:id="rId6"/>
            </p:custDataLst>
          </p:nvPr>
        </p:nvSpPr>
        <p:spPr>
          <a:xfrm>
            <a:off x="0" y="-63260"/>
            <a:ext cx="9144000" cy="1143000"/>
          </a:xfrm>
        </p:spPr>
        <p:txBody>
          <a:bodyPr/>
          <a:lstStyle/>
          <a:p>
            <a:r>
              <a:rPr lang="fr-FR" sz="4000" dirty="0"/>
              <a:t>Limites du raisonnement causal linéaire</a:t>
            </a:r>
          </a:p>
        </p:txBody>
      </p:sp>
    </p:spTree>
    <p:extLst>
      <p:ext uri="{BB962C8B-B14F-4D97-AF65-F5344CB8AC3E}">
        <p14:creationId xmlns:p14="http://schemas.microsoft.com/office/powerpoint/2010/main" val="297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5879" y="26428"/>
            <a:ext cx="8229600" cy="1143000"/>
          </a:xfrm>
        </p:spPr>
        <p:txBody>
          <a:bodyPr/>
          <a:lstStyle/>
          <a:p>
            <a:r>
              <a:rPr lang="fr-FR" sz="4000" dirty="0"/>
              <a:t>Retournement des causes (effets pervers, contre-intuitifs)</a:t>
            </a:r>
          </a:p>
        </p:txBody>
      </p:sp>
      <p:sp>
        <p:nvSpPr>
          <p:cNvPr id="4" name="Espace réservé du numéro de diapositive 3"/>
          <p:cNvSpPr>
            <a:spLocks noGrp="1"/>
          </p:cNvSpPr>
          <p:nvPr>
            <p:ph type="sldNum" sz="quarter" idx="12"/>
            <p:custDataLst>
              <p:tags r:id="rId2"/>
            </p:custDataLst>
          </p:nvPr>
        </p:nvSpPr>
        <p:spPr/>
        <p:txBody>
          <a:bodyPr/>
          <a:lstStyle/>
          <a:p>
            <a:pPr>
              <a:defRPr/>
            </a:pPr>
            <a:fld id="{7D9E50BC-A4E4-4D80-9EDD-C206A06B060D}" type="slidenum">
              <a:rPr lang="fr-FR" altLang="fr-FR" smtClean="0"/>
              <a:pPr>
                <a:defRPr/>
              </a:pPr>
              <a:t>23</a:t>
            </a:fld>
            <a:endParaRPr lang="fr-FR" altLang="fr-FR"/>
          </a:p>
        </p:txBody>
      </p:sp>
      <p:sp>
        <p:nvSpPr>
          <p:cNvPr id="5" name="Rectangle 4"/>
          <p:cNvSpPr/>
          <p:nvPr>
            <p:custDataLst>
              <p:tags r:id="rId3"/>
            </p:custDataLst>
          </p:nvPr>
        </p:nvSpPr>
        <p:spPr>
          <a:xfrm>
            <a:off x="179512" y="1466782"/>
            <a:ext cx="6373688" cy="5021311"/>
          </a:xfrm>
          <a:prstGeom prst="rect">
            <a:avLst/>
          </a:prstGeom>
        </p:spPr>
        <p:txBody>
          <a:bodyPr wrap="square">
            <a:spAutoFit/>
          </a:bodyPr>
          <a:lstStyle/>
          <a:p>
            <a:pPr algn="just">
              <a:lnSpc>
                <a:spcPct val="107000"/>
              </a:lnSpc>
              <a:spcAft>
                <a:spcPts val="600"/>
              </a:spcAft>
            </a:pPr>
            <a:r>
              <a:rPr lang="fr-FR" b="1" dirty="0">
                <a:latin typeface="Times New Roman" panose="02020603050405020304" pitchFamily="18" charset="0"/>
                <a:ea typeface="Times New Roman" panose="02020603050405020304" pitchFamily="18" charset="0"/>
                <a:cs typeface="Times New Roman" panose="02020603050405020304" pitchFamily="18" charset="0"/>
              </a:rPr>
              <a:t>Ex. : Deux décisions combinées peuvent être contradictoires entre elles.</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6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Dans une ville ; le conseil municipal décide de créer un réseau de tramways en direction du centre-ville pour désengorger la circulation </a:t>
            </a:r>
            <a:r>
              <a:rPr lang="fr-FR" b="1" dirty="0">
                <a:latin typeface="Times New Roman" panose="02020603050405020304" pitchFamily="18" charset="0"/>
                <a:ea typeface="Times New Roman" panose="02020603050405020304" pitchFamily="18" charset="0"/>
                <a:cs typeface="Times New Roman" panose="02020603050405020304" pitchFamily="18" charset="0"/>
              </a:rPr>
              <a:t>(objectif 1). </a:t>
            </a:r>
          </a:p>
          <a:p>
            <a:pPr algn="just">
              <a:lnSpc>
                <a:spcPct val="107000"/>
              </a:lnSpc>
              <a:spcAft>
                <a:spcPts val="6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Parallèlement, on veut aussi développer le commerce de banlieue </a:t>
            </a:r>
            <a:r>
              <a:rPr lang="fr-FR" b="1" dirty="0">
                <a:latin typeface="Times New Roman" panose="02020603050405020304" pitchFamily="18" charset="0"/>
                <a:ea typeface="Times New Roman" panose="02020603050405020304" pitchFamily="18" charset="0"/>
                <a:cs typeface="Times New Roman" panose="02020603050405020304" pitchFamily="18" charset="0"/>
              </a:rPr>
              <a:t>(objectif 2) </a:t>
            </a:r>
            <a:r>
              <a:rPr lang="fr-FR" dirty="0">
                <a:latin typeface="Times New Roman" panose="02020603050405020304" pitchFamily="18" charset="0"/>
                <a:ea typeface="Times New Roman" panose="02020603050405020304" pitchFamily="18" charset="0"/>
                <a:cs typeface="Times New Roman" panose="02020603050405020304" pitchFamily="18" charset="0"/>
              </a:rPr>
              <a:t>grâce à des aides financières pour l’implantation. </a:t>
            </a:r>
          </a:p>
          <a:p>
            <a:pPr algn="just">
              <a:lnSpc>
                <a:spcPct val="107000"/>
              </a:lnSpc>
              <a:spcAft>
                <a:spcPts val="6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Cependant les faubouriens constatent qu’il est plus facile de faire leurs courses en ville, grâce à ce nouveau mode de transport. </a:t>
            </a:r>
          </a:p>
          <a:p>
            <a:pPr algn="just">
              <a:lnSpc>
                <a:spcPct val="107000"/>
              </a:lnSpc>
              <a:spcAft>
                <a:spcPts val="6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Finalement, le commerce local va progressivement péricliter, par le jeu du déplacement du flux des banlieusards vers le centre-ville ! </a:t>
            </a:r>
          </a:p>
          <a:p>
            <a:pPr algn="just">
              <a:lnSpc>
                <a:spcPct val="107000"/>
              </a:lnSpc>
              <a:spcAft>
                <a:spcPts val="6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Ainsi en réalisant le premier objectif, on piège la réalisation du second. La décision de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décongestionner la circulation a pour effet inverse de ruiner à terme le commerce de banlieue. </a:t>
            </a:r>
            <a:r>
              <a:rPr lang="fr-FR"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Des décisions prises peuvent avoir des effets de ricochet indésirables.</a:t>
            </a:r>
            <a:endParaRPr lang="fr-FR"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 5"/>
          <p:cNvPicPr>
            <a:picLocks noChangeAspect="1"/>
          </p:cNvPicPr>
          <p:nvPr>
            <p:custDataLst>
              <p:tags r:id="rId4"/>
            </p:custDataLst>
          </p:nvPr>
        </p:nvPicPr>
        <p:blipFill>
          <a:blip r:embed="rId6"/>
          <a:stretch>
            <a:fillRect/>
          </a:stretch>
        </p:blipFill>
        <p:spPr>
          <a:xfrm>
            <a:off x="6660232" y="3165062"/>
            <a:ext cx="2326005" cy="1332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56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custDataLst>
              <p:tags r:id="rId1"/>
            </p:custDataLst>
          </p:nvPr>
        </p:nvSpPr>
        <p:spPr bwMode="auto">
          <a:xfrm>
            <a:off x="107504" y="1556793"/>
            <a:ext cx="8845996"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a:solidFill>
                  <a:schemeClr val="tx1"/>
                </a:solidFill>
                <a:latin typeface="Arial" charset="0"/>
              </a:defRPr>
            </a:lvl1pPr>
            <a:lvl2pPr marL="762000" indent="-285750">
              <a:defRPr>
                <a:solidFill>
                  <a:schemeClr val="tx1"/>
                </a:solidFill>
                <a:latin typeface="Arial" charset="0"/>
              </a:defRPr>
            </a:lvl2pPr>
            <a:lvl3pPr marL="11811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spcBef>
                <a:spcPct val="20000"/>
              </a:spcBef>
              <a:defRPr/>
            </a:pPr>
            <a:r>
              <a:rPr lang="fr-FR" altLang="fr-FR" b="1" dirty="0">
                <a:solidFill>
                  <a:schemeClr val="tx2"/>
                </a:solidFill>
                <a:latin typeface="Times New Roman" pitchFamily="18" charset="0"/>
              </a:rPr>
              <a:t>Principe de raisonnement</a:t>
            </a:r>
            <a:r>
              <a:rPr lang="fr-FR" altLang="fr-FR" dirty="0">
                <a:solidFill>
                  <a:schemeClr val="tx2"/>
                </a:solidFill>
                <a:latin typeface="Times New Roman" pitchFamily="18" charset="0"/>
              </a:rPr>
              <a:t> : Ne pas confondre symptôme et problème de fond. Ne pas se focaliser sur les solutions qui soignent les symptômes certes à CT; il faut aussi traiter le problème de fond (LT).</a:t>
            </a:r>
          </a:p>
          <a:p>
            <a:pPr algn="just" eaLnBrk="0" hangingPunct="0">
              <a:spcBef>
                <a:spcPct val="20000"/>
              </a:spcBef>
              <a:defRPr/>
            </a:pPr>
            <a:r>
              <a:rPr lang="fr-FR" altLang="fr-FR" b="1" dirty="0">
                <a:solidFill>
                  <a:schemeClr val="tx2"/>
                </a:solidFill>
                <a:latin typeface="Times New Roman" pitchFamily="18" charset="0"/>
              </a:rPr>
              <a:t>Caractéristique  d’un système complexe </a:t>
            </a:r>
          </a:p>
          <a:p>
            <a:pPr marL="285750" indent="-285750" algn="just" eaLnBrk="0" hangingPunct="0">
              <a:spcBef>
                <a:spcPct val="20000"/>
              </a:spcBef>
              <a:buFont typeface="Arial" panose="020B0604020202020204" pitchFamily="34" charset="0"/>
              <a:buChar char="•"/>
              <a:defRPr/>
            </a:pPr>
            <a:r>
              <a:rPr lang="fr-FR" altLang="fr-FR" dirty="0">
                <a:solidFill>
                  <a:schemeClr val="tx2"/>
                </a:solidFill>
                <a:latin typeface="Times New Roman" pitchFamily="18" charset="0"/>
              </a:rPr>
              <a:t>Principe systémique : le monde ne peut pas être compris sans explorer ses interconnections, interactions.</a:t>
            </a:r>
          </a:p>
          <a:p>
            <a:pPr marL="285750" indent="-285750" algn="just" eaLnBrk="0" hangingPunct="0">
              <a:spcBef>
                <a:spcPct val="20000"/>
              </a:spcBef>
              <a:buFont typeface="Arial" panose="020B0604020202020204" pitchFamily="34" charset="0"/>
              <a:buChar char="•"/>
              <a:defRPr/>
            </a:pPr>
            <a:r>
              <a:rPr lang="fr-FR" altLang="fr-FR" dirty="0">
                <a:solidFill>
                  <a:schemeClr val="tx2"/>
                </a:solidFill>
                <a:latin typeface="Times New Roman" pitchFamily="18" charset="0"/>
              </a:rPr>
              <a:t>Principe synergétique : justement les interactions de plusieurs facteurs créent un « output » qui est plus grand ou moins grand que l’addition des outputs de ces facteurs pris séparément   </a:t>
            </a:r>
            <a:endParaRPr lang="fr-FR" altLang="fr-FR" dirty="0">
              <a:latin typeface="Times New Roman" pitchFamily="18" charset="0"/>
            </a:endParaRPr>
          </a:p>
        </p:txBody>
      </p:sp>
      <p:sp>
        <p:nvSpPr>
          <p:cNvPr id="4099" name="Rectangle 4"/>
          <p:cNvSpPr>
            <a:spLocks noChangeArrowheads="1"/>
          </p:cNvSpPr>
          <p:nvPr>
            <p:custDataLst>
              <p:tags r:id="rId2"/>
            </p:custDataLst>
          </p:nvPr>
        </p:nvSpPr>
        <p:spPr bwMode="auto">
          <a:xfrm>
            <a:off x="251520" y="0"/>
            <a:ext cx="87019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eaLnBrk="0" hangingPunct="0">
              <a:defRPr>
                <a:solidFill>
                  <a:schemeClr val="tx1"/>
                </a:solidFill>
                <a:latin typeface="Arial" charset="0"/>
              </a:defRPr>
            </a:lvl1pPr>
            <a:lvl2pPr marL="933450" indent="-457200" eaLnBrk="0" hangingPunct="0">
              <a:defRPr>
                <a:solidFill>
                  <a:schemeClr val="tx1"/>
                </a:solidFill>
                <a:latin typeface="Arial" charset="0"/>
              </a:defRPr>
            </a:lvl2pPr>
            <a:lvl3pPr marL="14097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marL="0" indent="0" algn="ctr">
              <a:spcBef>
                <a:spcPct val="20000"/>
              </a:spcBef>
            </a:pPr>
            <a:r>
              <a:rPr lang="fr-FR" altLang="fr-FR" sz="4000" dirty="0">
                <a:solidFill>
                  <a:schemeClr val="tx2"/>
                </a:solidFill>
                <a:latin typeface="Times New Roman" pitchFamily="18" charset="0"/>
              </a:rPr>
              <a:t>Une autre approche du cas ACME</a:t>
            </a:r>
          </a:p>
          <a:p>
            <a:pPr marL="0" indent="0" algn="ctr">
              <a:spcBef>
                <a:spcPct val="20000"/>
              </a:spcBef>
            </a:pPr>
            <a:r>
              <a:rPr lang="fr-FR" altLang="fr-FR" sz="4000" dirty="0">
                <a:solidFill>
                  <a:schemeClr val="tx2"/>
                </a:solidFill>
                <a:latin typeface="Times New Roman" pitchFamily="18" charset="0"/>
              </a:rPr>
              <a:t>Pensée circulaire, systémique</a:t>
            </a:r>
          </a:p>
        </p:txBody>
      </p:sp>
      <p:sp>
        <p:nvSpPr>
          <p:cNvPr id="2" name="Espace réservé du numéro de diapositive 1"/>
          <p:cNvSpPr>
            <a:spLocks noGrp="1"/>
          </p:cNvSpPr>
          <p:nvPr>
            <p:ph type="sldNum" sz="quarter" idx="12"/>
            <p:custDataLst>
              <p:tags r:id="rId3"/>
            </p:custDataLst>
          </p:nvPr>
        </p:nvSpPr>
        <p:spPr/>
        <p:txBody>
          <a:bodyPr/>
          <a:lstStyle/>
          <a:p>
            <a:pPr>
              <a:defRPr/>
            </a:pPr>
            <a:fld id="{FD63405F-EABC-4F18-8A5C-D0E6DABF057F}" type="slidenum">
              <a:rPr lang="fr-FR" altLang="fr-FR" smtClean="0"/>
              <a:pPr>
                <a:defRPr/>
              </a:pPr>
              <a:t>24</a:t>
            </a:fld>
            <a:endParaRPr lang="fr-FR" altLang="fr-FR" dirty="0"/>
          </a:p>
        </p:txBody>
      </p:sp>
      <p:pic>
        <p:nvPicPr>
          <p:cNvPr id="3" name="Image 2"/>
          <p:cNvPicPr>
            <a:picLocks noChangeAspect="1"/>
          </p:cNvPicPr>
          <p:nvPr>
            <p:custDataLst>
              <p:tags r:id="rId4"/>
            </p:custDataLst>
          </p:nvPr>
        </p:nvPicPr>
        <p:blipFill>
          <a:blip r:embed="rId7"/>
          <a:stretch>
            <a:fillRect/>
          </a:stretch>
        </p:blipFill>
        <p:spPr>
          <a:xfrm>
            <a:off x="3491880" y="4050960"/>
            <a:ext cx="4666298" cy="2508409"/>
          </a:xfrm>
          <a:prstGeom prst="rect">
            <a:avLst/>
          </a:prstGeom>
          <a:ln>
            <a:noFill/>
          </a:ln>
          <a:effectLst>
            <a:outerShdw blurRad="292100" dist="139700" dir="2700000" algn="tl" rotWithShape="0">
              <a:srgbClr val="333333">
                <a:alpha val="65000"/>
              </a:srgbClr>
            </a:outerShdw>
          </a:effectLst>
        </p:spPr>
      </p:pic>
      <p:sp>
        <p:nvSpPr>
          <p:cNvPr id="4" name="ZoneTexte 3"/>
          <p:cNvSpPr txBox="1"/>
          <p:nvPr>
            <p:custDataLst>
              <p:tags r:id="rId5"/>
            </p:custDataLst>
          </p:nvPr>
        </p:nvSpPr>
        <p:spPr>
          <a:xfrm>
            <a:off x="395536" y="4941168"/>
            <a:ext cx="1896673" cy="1169551"/>
          </a:xfrm>
          <a:prstGeom prst="rect">
            <a:avLst/>
          </a:prstGeom>
          <a:noFill/>
        </p:spPr>
        <p:txBody>
          <a:bodyPr wrap="none" rtlCol="0">
            <a:spAutoFit/>
          </a:bodyPr>
          <a:lstStyle/>
          <a:p>
            <a:r>
              <a:rPr lang="fr-FR" sz="1400" dirty="0"/>
              <a:t>Le modèle « IDAR » :</a:t>
            </a:r>
          </a:p>
          <a:p>
            <a:pPr marL="285750" indent="-285750">
              <a:buFont typeface="Arial" panose="020B0604020202020204" pitchFamily="34" charset="0"/>
              <a:buChar char="•"/>
            </a:pPr>
            <a:r>
              <a:rPr lang="fr-FR" sz="1400" dirty="0"/>
              <a:t>Information</a:t>
            </a:r>
          </a:p>
          <a:p>
            <a:pPr marL="285750" indent="-285750">
              <a:buFont typeface="Arial" panose="020B0604020202020204" pitchFamily="34" charset="0"/>
              <a:buChar char="•"/>
            </a:pPr>
            <a:r>
              <a:rPr lang="fr-FR" sz="1400" dirty="0"/>
              <a:t>Décision</a:t>
            </a:r>
          </a:p>
          <a:p>
            <a:pPr marL="285750" indent="-285750">
              <a:buFont typeface="Arial" panose="020B0604020202020204" pitchFamily="34" charset="0"/>
              <a:buChar char="•"/>
            </a:pPr>
            <a:r>
              <a:rPr lang="fr-FR" sz="1400" dirty="0"/>
              <a:t>Action</a:t>
            </a:r>
          </a:p>
          <a:p>
            <a:pPr marL="285750" indent="-285750">
              <a:buFont typeface="Arial" panose="020B0604020202020204" pitchFamily="34" charset="0"/>
              <a:buChar char="•"/>
            </a:pPr>
            <a:r>
              <a:rPr lang="fr-FR" sz="1400" dirty="0"/>
              <a:t>Résultats</a:t>
            </a:r>
          </a:p>
        </p:txBody>
      </p:sp>
    </p:spTree>
    <p:extLst>
      <p:ext uri="{BB962C8B-B14F-4D97-AF65-F5344CB8AC3E}">
        <p14:creationId xmlns:p14="http://schemas.microsoft.com/office/powerpoint/2010/main" val="22789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custDataLst>
              <p:tags r:id="rId1"/>
            </p:custDataLst>
          </p:nvPr>
        </p:nvSpPr>
        <p:spPr bwMode="auto">
          <a:xfrm>
            <a:off x="1371600" y="1524000"/>
            <a:ext cx="7086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spcBef>
                <a:spcPct val="20000"/>
              </a:spcBef>
              <a:buChar char="•"/>
              <a:defRPr sz="3200">
                <a:solidFill>
                  <a:schemeClr val="tx1"/>
                </a:solidFill>
                <a:latin typeface="Arial" charset="0"/>
              </a:defRPr>
            </a:lvl1pPr>
            <a:lvl2pPr marL="762000" indent="-285750" eaLnBrk="0" hangingPunct="0">
              <a:spcBef>
                <a:spcPct val="20000"/>
              </a:spcBef>
              <a:buChar char="–"/>
              <a:defRPr sz="2800">
                <a:solidFill>
                  <a:schemeClr val="tx1"/>
                </a:solidFill>
                <a:latin typeface="Arial" charset="0"/>
              </a:defRPr>
            </a:lvl2pPr>
            <a:lvl3pPr marL="11811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endParaRPr lang="fr-FR" altLang="fr-FR" sz="2200" dirty="0">
              <a:latin typeface="Times New Roman" pitchFamily="18" charset="0"/>
            </a:endParaRPr>
          </a:p>
        </p:txBody>
      </p:sp>
      <p:sp>
        <p:nvSpPr>
          <p:cNvPr id="5123" name="Text Box 3"/>
          <p:cNvSpPr txBox="1">
            <a:spLocks noChangeArrowheads="1"/>
          </p:cNvSpPr>
          <p:nvPr>
            <p:custDataLst>
              <p:tags r:id="rId2"/>
            </p:custDataLst>
          </p:nvPr>
        </p:nvSpPr>
        <p:spPr bwMode="auto">
          <a:xfrm>
            <a:off x="3810000" y="4648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dirty="0">
                <a:solidFill>
                  <a:schemeClr val="accent2"/>
                </a:solidFill>
                <a:latin typeface="Times New Roman" pitchFamily="18" charset="0"/>
              </a:rPr>
              <a:t>Symptôme</a:t>
            </a:r>
            <a:endParaRPr lang="fr-FR" altLang="fr-FR" sz="2400" dirty="0">
              <a:latin typeface="Times New Roman" pitchFamily="18" charset="0"/>
            </a:endParaRPr>
          </a:p>
        </p:txBody>
      </p:sp>
      <p:sp>
        <p:nvSpPr>
          <p:cNvPr id="5124" name="Text Box 4"/>
          <p:cNvSpPr txBox="1">
            <a:spLocks noChangeArrowheads="1"/>
          </p:cNvSpPr>
          <p:nvPr>
            <p:custDataLst>
              <p:tags r:id="rId3"/>
            </p:custDataLst>
          </p:nvPr>
        </p:nvSpPr>
        <p:spPr bwMode="auto">
          <a:xfrm>
            <a:off x="3276600" y="34290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altLang="fr-FR" dirty="0">
                <a:solidFill>
                  <a:schemeClr val="accent2"/>
                </a:solidFill>
                <a:latin typeface="Times New Roman" pitchFamily="18" charset="0"/>
              </a:rPr>
              <a:t>Remède symptomatique</a:t>
            </a:r>
            <a:endParaRPr lang="fr-FR" altLang="fr-FR" dirty="0">
              <a:latin typeface="Times New Roman" pitchFamily="18" charset="0"/>
            </a:endParaRPr>
          </a:p>
        </p:txBody>
      </p:sp>
      <p:sp>
        <p:nvSpPr>
          <p:cNvPr id="5125" name="Text Box 5"/>
          <p:cNvSpPr txBox="1">
            <a:spLocks noChangeArrowheads="1"/>
          </p:cNvSpPr>
          <p:nvPr>
            <p:custDataLst>
              <p:tags r:id="rId4"/>
            </p:custDataLst>
          </p:nvPr>
        </p:nvSpPr>
        <p:spPr bwMode="auto">
          <a:xfrm>
            <a:off x="3581400" y="57150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altLang="fr-FR" dirty="0">
                <a:solidFill>
                  <a:schemeClr val="accent2"/>
                </a:solidFill>
                <a:latin typeface="Times New Roman" pitchFamily="18" charset="0"/>
              </a:rPr>
              <a:t>Problème de fond</a:t>
            </a:r>
          </a:p>
        </p:txBody>
      </p:sp>
      <p:sp>
        <p:nvSpPr>
          <p:cNvPr id="5126" name="Text Box 6"/>
          <p:cNvSpPr txBox="1">
            <a:spLocks noChangeArrowheads="1"/>
          </p:cNvSpPr>
          <p:nvPr>
            <p:custDataLst>
              <p:tags r:id="rId5"/>
            </p:custDataLst>
          </p:nvPr>
        </p:nvSpPr>
        <p:spPr bwMode="auto">
          <a:xfrm>
            <a:off x="6096000" y="41148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altLang="fr-FR" dirty="0">
                <a:solidFill>
                  <a:schemeClr val="accent2"/>
                </a:solidFill>
                <a:latin typeface="Times New Roman" pitchFamily="18" charset="0"/>
              </a:rPr>
              <a:t>Solution de fond</a:t>
            </a:r>
            <a:endParaRPr lang="fr-FR" altLang="fr-FR" dirty="0">
              <a:latin typeface="Times New Roman" pitchFamily="18" charset="0"/>
            </a:endParaRPr>
          </a:p>
        </p:txBody>
      </p:sp>
      <p:sp>
        <p:nvSpPr>
          <p:cNvPr id="5127" name="AutoShape 7"/>
          <p:cNvSpPr>
            <a:spLocks noChangeArrowheads="1"/>
          </p:cNvSpPr>
          <p:nvPr>
            <p:custDataLst>
              <p:tags r:id="rId6"/>
            </p:custDataLst>
          </p:nvPr>
        </p:nvSpPr>
        <p:spPr bwMode="auto">
          <a:xfrm rot="-10703459">
            <a:off x="5181600" y="3657600"/>
            <a:ext cx="685800" cy="1295400"/>
          </a:xfrm>
          <a:prstGeom prst="curvedRightArrow">
            <a:avLst>
              <a:gd name="adj1" fmla="val 37778"/>
              <a:gd name="adj2" fmla="val 75556"/>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5128" name="AutoShape 8"/>
          <p:cNvSpPr>
            <a:spLocks noChangeArrowheads="1"/>
          </p:cNvSpPr>
          <p:nvPr>
            <p:custDataLst>
              <p:tags r:id="rId7"/>
            </p:custDataLst>
          </p:nvPr>
        </p:nvSpPr>
        <p:spPr bwMode="auto">
          <a:xfrm rot="10707111">
            <a:off x="3048000" y="4953000"/>
            <a:ext cx="533400" cy="1143000"/>
          </a:xfrm>
          <a:prstGeom prst="curvedLeftArrow">
            <a:avLst>
              <a:gd name="adj1" fmla="val 42857"/>
              <a:gd name="adj2" fmla="val 85714"/>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5129" name="AutoShape 9"/>
          <p:cNvSpPr>
            <a:spLocks noChangeArrowheads="1"/>
          </p:cNvSpPr>
          <p:nvPr>
            <p:custDataLst>
              <p:tags r:id="rId8"/>
            </p:custDataLst>
          </p:nvPr>
        </p:nvSpPr>
        <p:spPr bwMode="auto">
          <a:xfrm>
            <a:off x="2971800" y="3657600"/>
            <a:ext cx="457200" cy="1295400"/>
          </a:xfrm>
          <a:prstGeom prst="curvedRightArrow">
            <a:avLst>
              <a:gd name="adj1" fmla="val 56667"/>
              <a:gd name="adj2" fmla="val 113333"/>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5130" name="AutoShape 10"/>
          <p:cNvSpPr>
            <a:spLocks noChangeArrowheads="1"/>
          </p:cNvSpPr>
          <p:nvPr>
            <p:custDataLst>
              <p:tags r:id="rId9"/>
            </p:custDataLst>
          </p:nvPr>
        </p:nvSpPr>
        <p:spPr bwMode="auto">
          <a:xfrm>
            <a:off x="5181600" y="5105400"/>
            <a:ext cx="533400" cy="1295400"/>
          </a:xfrm>
          <a:prstGeom prst="curvedLeftArrow">
            <a:avLst>
              <a:gd name="adj1" fmla="val 48571"/>
              <a:gd name="adj2" fmla="val 97143"/>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5131" name="Freeform 11"/>
          <p:cNvSpPr>
            <a:spLocks/>
          </p:cNvSpPr>
          <p:nvPr>
            <p:custDataLst>
              <p:tags r:id="rId10"/>
            </p:custDataLst>
          </p:nvPr>
        </p:nvSpPr>
        <p:spPr bwMode="auto">
          <a:xfrm>
            <a:off x="5791200" y="4724400"/>
            <a:ext cx="1168400" cy="838200"/>
          </a:xfrm>
          <a:custGeom>
            <a:avLst/>
            <a:gdLst>
              <a:gd name="T0" fmla="*/ 1066800 w 736"/>
              <a:gd name="T1" fmla="*/ 0 h 528"/>
              <a:gd name="T2" fmla="*/ 990600 w 736"/>
              <a:gd name="T3" fmla="*/ 609600 h 528"/>
              <a:gd name="T4" fmla="*/ 0 w 736"/>
              <a:gd name="T5" fmla="*/ 838200 h 528"/>
              <a:gd name="T6" fmla="*/ 0 60000 65536"/>
              <a:gd name="T7" fmla="*/ 0 60000 65536"/>
              <a:gd name="T8" fmla="*/ 0 60000 65536"/>
            </a:gdLst>
            <a:ahLst/>
            <a:cxnLst>
              <a:cxn ang="T6">
                <a:pos x="T0" y="T1"/>
              </a:cxn>
              <a:cxn ang="T7">
                <a:pos x="T2" y="T3"/>
              </a:cxn>
              <a:cxn ang="T8">
                <a:pos x="T4" y="T5"/>
              </a:cxn>
            </a:cxnLst>
            <a:rect l="0" t="0" r="r" b="b"/>
            <a:pathLst>
              <a:path w="736" h="528">
                <a:moveTo>
                  <a:pt x="672" y="0"/>
                </a:moveTo>
                <a:cubicBezTo>
                  <a:pt x="704" y="148"/>
                  <a:pt x="736" y="296"/>
                  <a:pt x="624" y="384"/>
                </a:cubicBezTo>
                <a:cubicBezTo>
                  <a:pt x="512" y="472"/>
                  <a:pt x="104" y="504"/>
                  <a:pt x="0" y="528"/>
                </a:cubicBezTo>
              </a:path>
            </a:pathLst>
          </a:custGeom>
          <a:noFill/>
          <a:ln w="508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132" name="Line 12"/>
          <p:cNvSpPr>
            <a:spLocks noChangeShapeType="1"/>
          </p:cNvSpPr>
          <p:nvPr>
            <p:custDataLst>
              <p:tags r:id="rId11"/>
            </p:custDataLst>
          </p:nvPr>
        </p:nvSpPr>
        <p:spPr bwMode="auto">
          <a:xfrm>
            <a:off x="5486400" y="5715000"/>
            <a:ext cx="381000" cy="381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133" name="Line 13"/>
          <p:cNvSpPr>
            <a:spLocks noChangeShapeType="1"/>
          </p:cNvSpPr>
          <p:nvPr>
            <p:custDataLst>
              <p:tags r:id="rId12"/>
            </p:custDataLst>
          </p:nvPr>
        </p:nvSpPr>
        <p:spPr bwMode="auto">
          <a:xfrm>
            <a:off x="5562600" y="5638800"/>
            <a:ext cx="304800" cy="3048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134" name="Text Box 14"/>
          <p:cNvSpPr txBox="1">
            <a:spLocks noChangeArrowheads="1"/>
          </p:cNvSpPr>
          <p:nvPr>
            <p:custDataLst>
              <p:tags r:id="rId13"/>
            </p:custDataLst>
          </p:nvPr>
        </p:nvSpPr>
        <p:spPr bwMode="auto">
          <a:xfrm>
            <a:off x="5791200" y="5791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dirty="0">
                <a:latin typeface="Times New Roman" pitchFamily="18" charset="0"/>
              </a:rPr>
              <a:t>Délai</a:t>
            </a:r>
          </a:p>
        </p:txBody>
      </p:sp>
      <p:sp>
        <p:nvSpPr>
          <p:cNvPr id="5136" name="Text Box 16"/>
          <p:cNvSpPr txBox="1">
            <a:spLocks noChangeArrowheads="1"/>
          </p:cNvSpPr>
          <p:nvPr>
            <p:custDataLst>
              <p:tags r:id="rId14"/>
            </p:custDataLst>
          </p:nvPr>
        </p:nvSpPr>
        <p:spPr bwMode="auto">
          <a:xfrm>
            <a:off x="1143000" y="16764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sz="2400" b="1" dirty="0">
                <a:solidFill>
                  <a:schemeClr val="tx2"/>
                </a:solidFill>
                <a:latin typeface="Times New Roman" pitchFamily="18" charset="0"/>
              </a:rPr>
              <a:t>Solution :</a:t>
            </a:r>
            <a:r>
              <a:rPr lang="fr-FR" altLang="fr-FR" sz="2400" dirty="0">
                <a:solidFill>
                  <a:schemeClr val="tx2"/>
                </a:solidFill>
                <a:latin typeface="Times New Roman" pitchFamily="18" charset="0"/>
              </a:rPr>
              <a:t> Elle est composée de deux processus de régulation</a:t>
            </a:r>
          </a:p>
          <a:p>
            <a:pPr>
              <a:spcBef>
                <a:spcPct val="50000"/>
              </a:spcBef>
            </a:pPr>
            <a:r>
              <a:rPr lang="fr-FR" altLang="fr-FR" sz="2400" dirty="0">
                <a:solidFill>
                  <a:schemeClr val="tx2"/>
                </a:solidFill>
                <a:latin typeface="Times New Roman" pitchFamily="18" charset="0"/>
              </a:rPr>
              <a:t>Boucle du haut: solution anti-symptôme.</a:t>
            </a:r>
          </a:p>
          <a:p>
            <a:pPr>
              <a:spcBef>
                <a:spcPct val="50000"/>
              </a:spcBef>
            </a:pPr>
            <a:r>
              <a:rPr lang="fr-FR" altLang="fr-FR" sz="2400" dirty="0">
                <a:solidFill>
                  <a:schemeClr val="tx2"/>
                </a:solidFill>
                <a:latin typeface="Times New Roman" pitchFamily="18" charset="0"/>
              </a:rPr>
              <a:t>Boucle du bas: remède fondamental à effet retardé.</a:t>
            </a:r>
          </a:p>
        </p:txBody>
      </p:sp>
      <p:sp>
        <p:nvSpPr>
          <p:cNvPr id="5137" name="Text Box 18"/>
          <p:cNvSpPr txBox="1">
            <a:spLocks noChangeArrowheads="1"/>
          </p:cNvSpPr>
          <p:nvPr>
            <p:custDataLst>
              <p:tags r:id="rId15"/>
            </p:custDataLst>
          </p:nvPr>
        </p:nvSpPr>
        <p:spPr bwMode="auto">
          <a:xfrm>
            <a:off x="464955" y="3749675"/>
            <a:ext cx="23391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dirty="0"/>
              <a:t>Ex : Il faut formaliser</a:t>
            </a:r>
          </a:p>
          <a:p>
            <a:pPr eaLnBrk="1" hangingPunct="1"/>
            <a:r>
              <a:rPr lang="fr-FR" altLang="fr-FR" dirty="0"/>
              <a:t>normaliser le travail</a:t>
            </a:r>
          </a:p>
          <a:p>
            <a:pPr eaLnBrk="1" hangingPunct="1"/>
            <a:r>
              <a:rPr lang="fr-FR" altLang="fr-FR" dirty="0"/>
              <a:t>Mettre de la pression</a:t>
            </a:r>
          </a:p>
          <a:p>
            <a:pPr eaLnBrk="1" hangingPunct="1"/>
            <a:r>
              <a:rPr lang="fr-FR" altLang="fr-FR" dirty="0"/>
              <a:t>sur les hommes</a:t>
            </a:r>
          </a:p>
          <a:p>
            <a:pPr eaLnBrk="1" hangingPunct="1"/>
            <a:endParaRPr lang="fr-FR" altLang="fr-FR" dirty="0"/>
          </a:p>
          <a:p>
            <a:pPr eaLnBrk="1" hangingPunct="1"/>
            <a:r>
              <a:rPr lang="fr-FR" altLang="fr-FR" dirty="0"/>
              <a:t>En fait il faut plutôt</a:t>
            </a:r>
          </a:p>
          <a:p>
            <a:pPr eaLnBrk="1" hangingPunct="1"/>
            <a:r>
              <a:rPr lang="fr-FR" altLang="fr-FR" dirty="0"/>
              <a:t>professionnaliser</a:t>
            </a:r>
          </a:p>
          <a:p>
            <a:pPr eaLnBrk="1" hangingPunct="1"/>
            <a:r>
              <a:rPr lang="fr-FR" altLang="fr-FR" dirty="0"/>
              <a:t>Les hommes</a:t>
            </a:r>
          </a:p>
        </p:txBody>
      </p:sp>
      <p:sp>
        <p:nvSpPr>
          <p:cNvPr id="2" name="Espace réservé du numéro de diapositive 1"/>
          <p:cNvSpPr>
            <a:spLocks noGrp="1"/>
          </p:cNvSpPr>
          <p:nvPr>
            <p:ph type="sldNum" sz="quarter" idx="12"/>
            <p:custDataLst>
              <p:tags r:id="rId16"/>
            </p:custDataLst>
          </p:nvPr>
        </p:nvSpPr>
        <p:spPr/>
        <p:txBody>
          <a:bodyPr/>
          <a:lstStyle/>
          <a:p>
            <a:pPr>
              <a:defRPr/>
            </a:pPr>
            <a:fld id="{FD63405F-EABC-4F18-8A5C-D0E6DABF057F}" type="slidenum">
              <a:rPr lang="fr-FR" altLang="fr-FR" smtClean="0"/>
              <a:pPr>
                <a:defRPr/>
              </a:pPr>
              <a:t>25</a:t>
            </a:fld>
            <a:endParaRPr lang="fr-FR" altLang="fr-FR" dirty="0"/>
          </a:p>
        </p:txBody>
      </p:sp>
      <p:sp>
        <p:nvSpPr>
          <p:cNvPr id="19" name="Rectangle 4"/>
          <p:cNvSpPr>
            <a:spLocks noChangeArrowheads="1"/>
          </p:cNvSpPr>
          <p:nvPr>
            <p:custDataLst>
              <p:tags r:id="rId17"/>
            </p:custDataLst>
          </p:nvPr>
        </p:nvSpPr>
        <p:spPr bwMode="auto">
          <a:xfrm>
            <a:off x="251520" y="0"/>
            <a:ext cx="87019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eaLnBrk="0" hangingPunct="0">
              <a:defRPr>
                <a:solidFill>
                  <a:schemeClr val="tx1"/>
                </a:solidFill>
                <a:latin typeface="Arial" charset="0"/>
              </a:defRPr>
            </a:lvl1pPr>
            <a:lvl2pPr marL="933450" indent="-457200" eaLnBrk="0" hangingPunct="0">
              <a:defRPr>
                <a:solidFill>
                  <a:schemeClr val="tx1"/>
                </a:solidFill>
                <a:latin typeface="Arial" charset="0"/>
              </a:defRPr>
            </a:lvl2pPr>
            <a:lvl3pPr marL="14097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marL="0" indent="0" algn="ctr">
              <a:spcBef>
                <a:spcPct val="20000"/>
              </a:spcBef>
            </a:pPr>
            <a:r>
              <a:rPr lang="fr-FR" altLang="fr-FR" sz="4000" dirty="0">
                <a:solidFill>
                  <a:schemeClr val="tx2"/>
                </a:solidFill>
                <a:latin typeface="Times New Roman" pitchFamily="18" charset="0"/>
              </a:rPr>
              <a:t>Une autre approche du cas ACME</a:t>
            </a:r>
          </a:p>
          <a:p>
            <a:pPr marL="0" indent="0" algn="ctr">
              <a:spcBef>
                <a:spcPct val="20000"/>
              </a:spcBef>
            </a:pPr>
            <a:r>
              <a:rPr lang="fr-FR" altLang="fr-FR" sz="4000" dirty="0">
                <a:solidFill>
                  <a:schemeClr val="tx2"/>
                </a:solidFill>
                <a:latin typeface="Times New Roman" pitchFamily="18" charset="0"/>
              </a:rPr>
              <a:t>Pensée circulaire, systémique</a:t>
            </a:r>
          </a:p>
        </p:txBody>
      </p:sp>
    </p:spTree>
    <p:extLst>
      <p:ext uri="{BB962C8B-B14F-4D97-AF65-F5344CB8AC3E}">
        <p14:creationId xmlns:p14="http://schemas.microsoft.com/office/powerpoint/2010/main" val="19586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3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3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3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3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37">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37">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37">
                                            <p:txEl>
                                              <p:pRg st="7" end="7"/>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5126" grpId="0"/>
      <p:bldP spid="5127" grpId="0" animBg="1"/>
      <p:bldP spid="5128" grpId="0" animBg="1"/>
      <p:bldP spid="5129" grpId="0" animBg="1"/>
      <p:bldP spid="5130" grpId="0" animBg="1"/>
      <p:bldP spid="5131" grpId="0" animBg="1"/>
      <p:bldP spid="5132" grpId="0" animBg="1"/>
      <p:bldP spid="5133" grpId="0" animBg="1"/>
      <p:bldP spid="5134" grpId="0"/>
      <p:bldP spid="51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5C3F2EC7-9045-40C6-96A9-192771D7A0D3}" type="slidenum">
              <a:rPr lang="fr-FR" altLang="fr-FR" smtClean="0"/>
              <a:pPr>
                <a:defRPr/>
              </a:pPr>
              <a:t>26</a:t>
            </a:fld>
            <a:endParaRPr lang="fr-FR" altLang="fr-FR"/>
          </a:p>
        </p:txBody>
      </p:sp>
      <p:sp>
        <p:nvSpPr>
          <p:cNvPr id="5" name="ZoneTexte 4"/>
          <p:cNvSpPr txBox="1"/>
          <p:nvPr>
            <p:custDataLst>
              <p:tags r:id="rId2"/>
            </p:custDataLst>
          </p:nvPr>
        </p:nvSpPr>
        <p:spPr>
          <a:xfrm>
            <a:off x="5674112" y="3327375"/>
            <a:ext cx="1172117" cy="923330"/>
          </a:xfrm>
          <a:prstGeom prst="rect">
            <a:avLst/>
          </a:prstGeom>
          <a:noFill/>
        </p:spPr>
        <p:txBody>
          <a:bodyPr wrap="none" rtlCol="0">
            <a:spAutoFit/>
          </a:bodyPr>
          <a:lstStyle/>
          <a:p>
            <a:pPr algn="ctr"/>
            <a:r>
              <a:rPr lang="fr-FR" dirty="0"/>
              <a:t>Fixe le</a:t>
            </a:r>
          </a:p>
          <a:p>
            <a:pPr algn="ctr"/>
            <a:r>
              <a:rPr lang="fr-FR" dirty="0"/>
              <a:t>Problème</a:t>
            </a:r>
          </a:p>
          <a:p>
            <a:pPr algn="ctr"/>
            <a:r>
              <a:rPr lang="fr-FR" dirty="0"/>
              <a:t>à CT</a:t>
            </a:r>
          </a:p>
        </p:txBody>
      </p:sp>
      <p:sp>
        <p:nvSpPr>
          <p:cNvPr id="6" name="ZoneTexte 5"/>
          <p:cNvSpPr txBox="1"/>
          <p:nvPr>
            <p:custDataLst>
              <p:tags r:id="rId3"/>
            </p:custDataLst>
          </p:nvPr>
        </p:nvSpPr>
        <p:spPr>
          <a:xfrm>
            <a:off x="3526697" y="3465875"/>
            <a:ext cx="1402948" cy="646331"/>
          </a:xfrm>
          <a:prstGeom prst="rect">
            <a:avLst/>
          </a:prstGeom>
          <a:noFill/>
        </p:spPr>
        <p:txBody>
          <a:bodyPr wrap="none" rtlCol="0">
            <a:spAutoFit/>
          </a:bodyPr>
          <a:lstStyle/>
          <a:p>
            <a:pPr algn="ctr"/>
            <a:r>
              <a:rPr lang="fr-FR" dirty="0"/>
              <a:t>Symptômes</a:t>
            </a:r>
          </a:p>
          <a:p>
            <a:pPr algn="ctr"/>
            <a:r>
              <a:rPr lang="fr-FR" dirty="0"/>
              <a:t>Effets</a:t>
            </a:r>
          </a:p>
        </p:txBody>
      </p:sp>
      <p:sp>
        <p:nvSpPr>
          <p:cNvPr id="7" name="ZoneTexte 6"/>
          <p:cNvSpPr txBox="1"/>
          <p:nvPr>
            <p:custDataLst>
              <p:tags r:id="rId4"/>
            </p:custDataLst>
          </p:nvPr>
        </p:nvSpPr>
        <p:spPr>
          <a:xfrm>
            <a:off x="4361380" y="5657834"/>
            <a:ext cx="1898790" cy="923330"/>
          </a:xfrm>
          <a:prstGeom prst="rect">
            <a:avLst/>
          </a:prstGeom>
          <a:noFill/>
        </p:spPr>
        <p:txBody>
          <a:bodyPr wrap="none" rtlCol="0">
            <a:spAutoFit/>
          </a:bodyPr>
          <a:lstStyle/>
          <a:p>
            <a:pPr algn="ctr"/>
            <a:r>
              <a:rPr lang="fr-FR" dirty="0"/>
              <a:t>Conséquences</a:t>
            </a:r>
          </a:p>
          <a:p>
            <a:pPr algn="ctr"/>
            <a:r>
              <a:rPr lang="fr-FR" dirty="0"/>
              <a:t>Inattendues à LT</a:t>
            </a:r>
          </a:p>
          <a:p>
            <a:pPr algn="ctr"/>
            <a:r>
              <a:rPr lang="fr-FR" dirty="0"/>
              <a:t>Effets de bord</a:t>
            </a:r>
          </a:p>
        </p:txBody>
      </p:sp>
      <p:sp>
        <p:nvSpPr>
          <p:cNvPr id="8" name="ZoneTexte 7"/>
          <p:cNvSpPr txBox="1"/>
          <p:nvPr>
            <p:custDataLst>
              <p:tags r:id="rId5"/>
            </p:custDataLst>
          </p:nvPr>
        </p:nvSpPr>
        <p:spPr>
          <a:xfrm>
            <a:off x="1673213" y="4834027"/>
            <a:ext cx="1133644" cy="646331"/>
          </a:xfrm>
          <a:prstGeom prst="rect">
            <a:avLst/>
          </a:prstGeom>
          <a:noFill/>
        </p:spPr>
        <p:txBody>
          <a:bodyPr wrap="none" rtlCol="0">
            <a:spAutoFit/>
          </a:bodyPr>
          <a:lstStyle/>
          <a:p>
            <a:pPr algn="ctr"/>
            <a:r>
              <a:rPr lang="fr-FR" dirty="0"/>
              <a:t>Solutions</a:t>
            </a:r>
          </a:p>
          <a:p>
            <a:pPr algn="ctr"/>
            <a:r>
              <a:rPr lang="fr-FR" dirty="0"/>
              <a:t>à LT</a:t>
            </a:r>
          </a:p>
        </p:txBody>
      </p:sp>
      <p:cxnSp>
        <p:nvCxnSpPr>
          <p:cNvPr id="10" name="Connecteur : en arc 9"/>
          <p:cNvCxnSpPr>
            <a:cxnSpLocks/>
            <a:stCxn id="5" idx="3"/>
            <a:endCxn id="7" idx="3"/>
          </p:cNvCxnSpPr>
          <p:nvPr>
            <p:custDataLst>
              <p:tags r:id="rId6"/>
            </p:custDataLst>
          </p:nvPr>
        </p:nvCxnSpPr>
        <p:spPr>
          <a:xfrm flipH="1">
            <a:off x="6260170" y="3789040"/>
            <a:ext cx="586059" cy="2330459"/>
          </a:xfrm>
          <a:prstGeom prst="curvedConnector3">
            <a:avLst>
              <a:gd name="adj1" fmla="val -39006"/>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5" name="Connecteur : en arc 14"/>
          <p:cNvCxnSpPr>
            <a:stCxn id="5" idx="2"/>
            <a:endCxn id="6" idx="2"/>
          </p:cNvCxnSpPr>
          <p:nvPr>
            <p:custDataLst>
              <p:tags r:id="rId7"/>
            </p:custDataLst>
          </p:nvPr>
        </p:nvCxnSpPr>
        <p:spPr>
          <a:xfrm rot="5400000" flipH="1">
            <a:off x="5174921" y="3165456"/>
            <a:ext cx="138499" cy="2032000"/>
          </a:xfrm>
          <a:prstGeom prst="curvedConnector3">
            <a:avLst>
              <a:gd name="adj1" fmla="val -250247"/>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9" name="Connecteur : en arc 18"/>
          <p:cNvCxnSpPr>
            <a:cxnSpLocks/>
            <a:stCxn id="6" idx="0"/>
            <a:endCxn id="5" idx="0"/>
          </p:cNvCxnSpPr>
          <p:nvPr>
            <p:custDataLst>
              <p:tags r:id="rId8"/>
            </p:custDataLst>
          </p:nvPr>
        </p:nvCxnSpPr>
        <p:spPr>
          <a:xfrm rot="5400000" flipH="1" flipV="1">
            <a:off x="5174921" y="2380625"/>
            <a:ext cx="138500" cy="2032000"/>
          </a:xfrm>
          <a:prstGeom prst="curvedConnector3">
            <a:avLst>
              <a:gd name="adj1" fmla="val 350243"/>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cxnSp>
        <p:nvCxnSpPr>
          <p:cNvPr id="27" name="Connecteur : en arc 26"/>
          <p:cNvCxnSpPr>
            <a:cxnSpLocks/>
          </p:cNvCxnSpPr>
          <p:nvPr>
            <p:custDataLst>
              <p:tags r:id="rId9"/>
            </p:custDataLst>
          </p:nvPr>
        </p:nvCxnSpPr>
        <p:spPr>
          <a:xfrm rot="10800000">
            <a:off x="3661660" y="3807297"/>
            <a:ext cx="834683" cy="2330458"/>
          </a:xfrm>
          <a:prstGeom prst="curvedConnector3">
            <a:avLst>
              <a:gd name="adj1" fmla="val 127388"/>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9" name="Connecteur : en arc 28"/>
          <p:cNvCxnSpPr>
            <a:stCxn id="6" idx="1"/>
            <a:endCxn id="8" idx="0"/>
          </p:cNvCxnSpPr>
          <p:nvPr>
            <p:custDataLst>
              <p:tags r:id="rId10"/>
            </p:custDataLst>
          </p:nvPr>
        </p:nvCxnSpPr>
        <p:spPr>
          <a:xfrm rot="10800000" flipV="1">
            <a:off x="2240035" y="3789041"/>
            <a:ext cx="1286662" cy="1044986"/>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1" name="Connecteur : en arc 30"/>
          <p:cNvCxnSpPr>
            <a:cxnSpLocks/>
          </p:cNvCxnSpPr>
          <p:nvPr>
            <p:custDataLst>
              <p:tags r:id="rId11"/>
            </p:custDataLst>
          </p:nvPr>
        </p:nvCxnSpPr>
        <p:spPr>
          <a:xfrm rot="10800000" flipH="1">
            <a:off x="1694513" y="3227851"/>
            <a:ext cx="4586958" cy="1829818"/>
          </a:xfrm>
          <a:prstGeom prst="curvedConnector4">
            <a:avLst>
              <a:gd name="adj1" fmla="val -4984"/>
              <a:gd name="adj2" fmla="val 153599"/>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sp>
        <p:nvSpPr>
          <p:cNvPr id="37" name="ZoneTexte 36"/>
          <p:cNvSpPr txBox="1"/>
          <p:nvPr>
            <p:custDataLst>
              <p:tags r:id="rId12"/>
            </p:custDataLst>
          </p:nvPr>
        </p:nvSpPr>
        <p:spPr>
          <a:xfrm>
            <a:off x="7193188" y="4787860"/>
            <a:ext cx="710451" cy="369332"/>
          </a:xfrm>
          <a:prstGeom prst="rect">
            <a:avLst/>
          </a:prstGeom>
          <a:noFill/>
        </p:spPr>
        <p:txBody>
          <a:bodyPr wrap="none" rtlCol="0">
            <a:spAutoFit/>
          </a:bodyPr>
          <a:lstStyle/>
          <a:p>
            <a:r>
              <a:rPr lang="fr-FR" dirty="0"/>
              <a:t>Délai</a:t>
            </a:r>
          </a:p>
        </p:txBody>
      </p:sp>
      <p:cxnSp>
        <p:nvCxnSpPr>
          <p:cNvPr id="39" name="Connecteur droit 38"/>
          <p:cNvCxnSpPr/>
          <p:nvPr>
            <p:custDataLst>
              <p:tags r:id="rId13"/>
            </p:custDataLst>
          </p:nvPr>
        </p:nvCxnSpPr>
        <p:spPr>
          <a:xfrm flipV="1">
            <a:off x="6846229" y="4479503"/>
            <a:ext cx="480742" cy="3545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Connecteur droit 39"/>
          <p:cNvCxnSpPr/>
          <p:nvPr>
            <p:custDataLst>
              <p:tags r:id="rId14"/>
            </p:custDataLst>
          </p:nvPr>
        </p:nvCxnSpPr>
        <p:spPr>
          <a:xfrm flipV="1">
            <a:off x="6900306" y="4652804"/>
            <a:ext cx="480742" cy="354524"/>
          </a:xfrm>
          <a:prstGeom prst="line">
            <a:avLst/>
          </a:prstGeom>
        </p:spPr>
        <p:style>
          <a:lnRef idx="2">
            <a:schemeClr val="accent2"/>
          </a:lnRef>
          <a:fillRef idx="0">
            <a:schemeClr val="accent2"/>
          </a:fillRef>
          <a:effectRef idx="1">
            <a:schemeClr val="accent2"/>
          </a:effectRef>
          <a:fontRef idx="minor">
            <a:schemeClr val="tx1"/>
          </a:fontRef>
        </p:style>
      </p:cxnSp>
      <p:sp>
        <p:nvSpPr>
          <p:cNvPr id="45" name="ZoneTexte 44"/>
          <p:cNvSpPr txBox="1"/>
          <p:nvPr>
            <p:custDataLst>
              <p:tags r:id="rId15"/>
            </p:custDataLst>
          </p:nvPr>
        </p:nvSpPr>
        <p:spPr>
          <a:xfrm>
            <a:off x="2339867" y="1672571"/>
            <a:ext cx="4506362" cy="369332"/>
          </a:xfrm>
          <a:prstGeom prst="rect">
            <a:avLst/>
          </a:prstGeom>
          <a:noFill/>
        </p:spPr>
        <p:txBody>
          <a:bodyPr wrap="none" rtlCol="0">
            <a:spAutoFit/>
          </a:bodyPr>
          <a:lstStyle/>
          <a:p>
            <a:r>
              <a:rPr lang="fr-FR" b="1" dirty="0"/>
              <a:t>Attention aux remèdes anti-symptômes</a:t>
            </a:r>
          </a:p>
        </p:txBody>
      </p:sp>
      <p:sp>
        <p:nvSpPr>
          <p:cNvPr id="18" name="Rectangle 4"/>
          <p:cNvSpPr>
            <a:spLocks noChangeArrowheads="1"/>
          </p:cNvSpPr>
          <p:nvPr>
            <p:custDataLst>
              <p:tags r:id="rId16"/>
            </p:custDataLst>
          </p:nvPr>
        </p:nvSpPr>
        <p:spPr bwMode="auto">
          <a:xfrm>
            <a:off x="251520" y="0"/>
            <a:ext cx="87019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eaLnBrk="0" hangingPunct="0">
              <a:defRPr>
                <a:solidFill>
                  <a:schemeClr val="tx1"/>
                </a:solidFill>
                <a:latin typeface="Arial" charset="0"/>
              </a:defRPr>
            </a:lvl1pPr>
            <a:lvl2pPr marL="933450" indent="-457200" eaLnBrk="0" hangingPunct="0">
              <a:defRPr>
                <a:solidFill>
                  <a:schemeClr val="tx1"/>
                </a:solidFill>
                <a:latin typeface="Arial" charset="0"/>
              </a:defRPr>
            </a:lvl2pPr>
            <a:lvl3pPr marL="14097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marL="0" indent="0" algn="ctr">
              <a:spcBef>
                <a:spcPct val="20000"/>
              </a:spcBef>
            </a:pPr>
            <a:r>
              <a:rPr lang="fr-FR" altLang="fr-FR" sz="4000" dirty="0">
                <a:solidFill>
                  <a:schemeClr val="tx2"/>
                </a:solidFill>
                <a:latin typeface="Times New Roman" pitchFamily="18" charset="0"/>
              </a:rPr>
              <a:t>Une autre approche du cas ACME</a:t>
            </a:r>
          </a:p>
          <a:p>
            <a:pPr marL="0" indent="0" algn="ctr">
              <a:spcBef>
                <a:spcPct val="20000"/>
              </a:spcBef>
            </a:pPr>
            <a:r>
              <a:rPr lang="fr-FR" altLang="fr-FR" sz="4000" dirty="0">
                <a:solidFill>
                  <a:schemeClr val="tx2"/>
                </a:solidFill>
                <a:latin typeface="Times New Roman" pitchFamily="18" charset="0"/>
              </a:rPr>
              <a:t>Pensée circulaire, systémique</a:t>
            </a:r>
          </a:p>
        </p:txBody>
      </p:sp>
    </p:spTree>
    <p:extLst>
      <p:ext uri="{BB962C8B-B14F-4D97-AF65-F5344CB8AC3E}">
        <p14:creationId xmlns:p14="http://schemas.microsoft.com/office/powerpoint/2010/main" val="95119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7"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0" y="0"/>
            <a:ext cx="9144000" cy="908050"/>
          </a:xfrm>
          <a:noFill/>
        </p:spPr>
        <p:txBody>
          <a:bodyPr/>
          <a:lstStyle/>
          <a:p>
            <a:pPr eaLnBrk="1" hangingPunct="1"/>
            <a:r>
              <a:rPr lang="fr-FR" altLang="fr-FR" sz="4000" dirty="0"/>
              <a:t>LE SYSTÈME DE VENTE ACME</a:t>
            </a:r>
          </a:p>
        </p:txBody>
      </p:sp>
      <p:sp>
        <p:nvSpPr>
          <p:cNvPr id="6147" name="Rectangle 3"/>
          <p:cNvSpPr>
            <a:spLocks noChangeArrowheads="1"/>
          </p:cNvSpPr>
          <p:nvPr>
            <p:custDataLst>
              <p:tags r:id="rId2"/>
            </p:custDataLst>
          </p:nvPr>
        </p:nvSpPr>
        <p:spPr bwMode="auto">
          <a:xfrm>
            <a:off x="2700338" y="1628775"/>
            <a:ext cx="2520950" cy="1296988"/>
          </a:xfrm>
          <a:prstGeom prst="rect">
            <a:avLst/>
          </a:prstGeom>
          <a:solidFill>
            <a:schemeClr val="accent1">
              <a:alpha val="54117"/>
            </a:schemeClr>
          </a:solidFill>
          <a:ln w="12700">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6148" name="Rectangle 4"/>
          <p:cNvSpPr>
            <a:spLocks noChangeArrowheads="1"/>
          </p:cNvSpPr>
          <p:nvPr>
            <p:custDataLst>
              <p:tags r:id="rId3"/>
            </p:custDataLst>
          </p:nvPr>
        </p:nvSpPr>
        <p:spPr bwMode="auto">
          <a:xfrm>
            <a:off x="5292725" y="3573463"/>
            <a:ext cx="2520950" cy="1296987"/>
          </a:xfrm>
          <a:prstGeom prst="rect">
            <a:avLst/>
          </a:prstGeom>
          <a:solidFill>
            <a:srgbClr val="FFFF00">
              <a:alpha val="54117"/>
            </a:srgbClr>
          </a:solidFill>
          <a:ln w="12700">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
        <p:nvSpPr>
          <p:cNvPr id="6149" name="Rectangle 5"/>
          <p:cNvSpPr>
            <a:spLocks noChangeArrowheads="1"/>
          </p:cNvSpPr>
          <p:nvPr>
            <p:custDataLst>
              <p:tags r:id="rId4"/>
            </p:custDataLst>
          </p:nvPr>
        </p:nvSpPr>
        <p:spPr bwMode="auto">
          <a:xfrm>
            <a:off x="2268538" y="5229225"/>
            <a:ext cx="2520950" cy="1296988"/>
          </a:xfrm>
          <a:prstGeom prst="rect">
            <a:avLst/>
          </a:prstGeom>
          <a:solidFill>
            <a:srgbClr val="C0C0C0">
              <a:alpha val="54117"/>
            </a:srgbClr>
          </a:solidFill>
          <a:ln w="12700">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cxnSp>
        <p:nvCxnSpPr>
          <p:cNvPr id="6150" name="AutoShape 6"/>
          <p:cNvCxnSpPr>
            <a:cxnSpLocks noChangeShapeType="1"/>
            <a:stCxn id="6147" idx="3"/>
            <a:endCxn id="6148" idx="0"/>
          </p:cNvCxnSpPr>
          <p:nvPr>
            <p:custDataLst>
              <p:tags r:id="rId5"/>
            </p:custDataLst>
          </p:nvPr>
        </p:nvCxnSpPr>
        <p:spPr bwMode="auto">
          <a:xfrm>
            <a:off x="5221288" y="2278063"/>
            <a:ext cx="1331912" cy="1295400"/>
          </a:xfrm>
          <a:prstGeom prst="curvedConnector2">
            <a:avLst/>
          </a:prstGeom>
          <a:noFill/>
          <a:ln w="508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 name="AutoShape 7"/>
          <p:cNvCxnSpPr>
            <a:cxnSpLocks noChangeShapeType="1"/>
            <a:stCxn id="6148" idx="2"/>
            <a:endCxn id="6149" idx="3"/>
          </p:cNvCxnSpPr>
          <p:nvPr>
            <p:custDataLst>
              <p:tags r:id="rId6"/>
            </p:custDataLst>
          </p:nvPr>
        </p:nvCxnSpPr>
        <p:spPr bwMode="auto">
          <a:xfrm rot="5400000">
            <a:off x="5167312" y="4492626"/>
            <a:ext cx="1008063" cy="1763712"/>
          </a:xfrm>
          <a:prstGeom prst="curvedConnector2">
            <a:avLst/>
          </a:prstGeom>
          <a:noFill/>
          <a:ln w="508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 name="AutoShape 8"/>
          <p:cNvCxnSpPr>
            <a:cxnSpLocks noChangeShapeType="1"/>
            <a:stCxn id="6149" idx="1"/>
            <a:endCxn id="6147" idx="1"/>
          </p:cNvCxnSpPr>
          <p:nvPr>
            <p:custDataLst>
              <p:tags r:id="rId7"/>
            </p:custDataLst>
          </p:nvPr>
        </p:nvCxnSpPr>
        <p:spPr bwMode="auto">
          <a:xfrm rot="10800000" flipH="1">
            <a:off x="2268538" y="2278063"/>
            <a:ext cx="431800" cy="3600450"/>
          </a:xfrm>
          <a:prstGeom prst="curvedConnector3">
            <a:avLst>
              <a:gd name="adj1" fmla="val -185296"/>
            </a:avLst>
          </a:prstGeom>
          <a:noFill/>
          <a:ln w="508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3" name="Line 9"/>
          <p:cNvSpPr>
            <a:spLocks noChangeShapeType="1"/>
          </p:cNvSpPr>
          <p:nvPr>
            <p:custDataLst>
              <p:tags r:id="rId8"/>
            </p:custDataLst>
          </p:nvPr>
        </p:nvSpPr>
        <p:spPr bwMode="auto">
          <a:xfrm flipV="1">
            <a:off x="3205163" y="1747838"/>
            <a:ext cx="0" cy="10795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54" name="Line 10"/>
          <p:cNvSpPr>
            <a:spLocks noChangeShapeType="1"/>
          </p:cNvSpPr>
          <p:nvPr>
            <p:custDataLst>
              <p:tags r:id="rId9"/>
            </p:custDataLst>
          </p:nvPr>
        </p:nvSpPr>
        <p:spPr bwMode="auto">
          <a:xfrm>
            <a:off x="3205163" y="2827338"/>
            <a:ext cx="1727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55" name="Freeform 11"/>
          <p:cNvSpPr>
            <a:spLocks/>
          </p:cNvSpPr>
          <p:nvPr>
            <p:custDataLst>
              <p:tags r:id="rId10"/>
            </p:custDataLst>
          </p:nvPr>
        </p:nvSpPr>
        <p:spPr bwMode="auto">
          <a:xfrm>
            <a:off x="3276600" y="2060575"/>
            <a:ext cx="1584325" cy="623888"/>
          </a:xfrm>
          <a:custGeom>
            <a:avLst/>
            <a:gdLst>
              <a:gd name="T0" fmla="*/ 0 w 998"/>
              <a:gd name="T1" fmla="*/ 263525 h 393"/>
              <a:gd name="T2" fmla="*/ 360363 w 998"/>
              <a:gd name="T3" fmla="*/ 192088 h 393"/>
              <a:gd name="T4" fmla="*/ 647700 w 998"/>
              <a:gd name="T5" fmla="*/ 47625 h 393"/>
              <a:gd name="T6" fmla="*/ 1008063 w 998"/>
              <a:gd name="T7" fmla="*/ 47625 h 393"/>
              <a:gd name="T8" fmla="*/ 1368425 w 998"/>
              <a:gd name="T9" fmla="*/ 334963 h 393"/>
              <a:gd name="T10" fmla="*/ 1584325 w 998"/>
              <a:gd name="T11" fmla="*/ 623888 h 3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8" h="393">
                <a:moveTo>
                  <a:pt x="0" y="166"/>
                </a:moveTo>
                <a:cubicBezTo>
                  <a:pt x="79" y="155"/>
                  <a:pt x="159" y="144"/>
                  <a:pt x="227" y="121"/>
                </a:cubicBezTo>
                <a:cubicBezTo>
                  <a:pt x="295" y="98"/>
                  <a:pt x="340" y="45"/>
                  <a:pt x="408" y="30"/>
                </a:cubicBezTo>
                <a:cubicBezTo>
                  <a:pt x="476" y="15"/>
                  <a:pt x="559" y="0"/>
                  <a:pt x="635" y="30"/>
                </a:cubicBezTo>
                <a:cubicBezTo>
                  <a:pt x="711" y="60"/>
                  <a:pt x="802" y="151"/>
                  <a:pt x="862" y="211"/>
                </a:cubicBezTo>
                <a:cubicBezTo>
                  <a:pt x="922" y="271"/>
                  <a:pt x="960" y="332"/>
                  <a:pt x="998" y="39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56" name="Text Box 12"/>
          <p:cNvSpPr txBox="1">
            <a:spLocks noChangeArrowheads="1"/>
          </p:cNvSpPr>
          <p:nvPr>
            <p:custDataLst>
              <p:tags r:id="rId11"/>
            </p:custDataLst>
          </p:nvPr>
        </p:nvSpPr>
        <p:spPr bwMode="auto">
          <a:xfrm>
            <a:off x="3328988" y="2466975"/>
            <a:ext cx="698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dirty="0">
                <a:latin typeface="Times New Roman" pitchFamily="18" charset="0"/>
              </a:rPr>
              <a:t>Ventes</a:t>
            </a:r>
          </a:p>
        </p:txBody>
      </p:sp>
      <p:sp>
        <p:nvSpPr>
          <p:cNvPr id="6157" name="Line 13"/>
          <p:cNvSpPr>
            <a:spLocks noChangeShapeType="1"/>
          </p:cNvSpPr>
          <p:nvPr>
            <p:custDataLst>
              <p:tags r:id="rId12"/>
            </p:custDataLst>
          </p:nvPr>
        </p:nvSpPr>
        <p:spPr bwMode="auto">
          <a:xfrm flipV="1">
            <a:off x="5724525" y="3716338"/>
            <a:ext cx="0" cy="10795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58" name="Line 14"/>
          <p:cNvSpPr>
            <a:spLocks noChangeShapeType="1"/>
          </p:cNvSpPr>
          <p:nvPr>
            <p:custDataLst>
              <p:tags r:id="rId13"/>
            </p:custDataLst>
          </p:nvPr>
        </p:nvSpPr>
        <p:spPr bwMode="auto">
          <a:xfrm>
            <a:off x="5724525" y="4795838"/>
            <a:ext cx="1727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59" name="Text Box 15"/>
          <p:cNvSpPr txBox="1">
            <a:spLocks noChangeArrowheads="1"/>
          </p:cNvSpPr>
          <p:nvPr>
            <p:custDataLst>
              <p:tags r:id="rId14"/>
            </p:custDataLst>
          </p:nvPr>
        </p:nvSpPr>
        <p:spPr bwMode="auto">
          <a:xfrm>
            <a:off x="5724525" y="3716338"/>
            <a:ext cx="17170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dirty="0">
                <a:latin typeface="Times New Roman" pitchFamily="18" charset="0"/>
              </a:rPr>
              <a:t>Effort de la force de</a:t>
            </a:r>
          </a:p>
          <a:p>
            <a:r>
              <a:rPr lang="fr-FR" altLang="fr-FR" sz="1400" b="1" dirty="0">
                <a:latin typeface="Times New Roman" pitchFamily="18" charset="0"/>
              </a:rPr>
              <a:t>Ventes sur les</a:t>
            </a:r>
          </a:p>
          <a:p>
            <a:r>
              <a:rPr lang="fr-FR" altLang="fr-FR" sz="1400" b="1" dirty="0">
                <a:latin typeface="Times New Roman" pitchFamily="18" charset="0"/>
              </a:rPr>
              <a:t>nouveaux clients</a:t>
            </a:r>
          </a:p>
        </p:txBody>
      </p:sp>
      <p:sp>
        <p:nvSpPr>
          <p:cNvPr id="6160" name="Freeform 16"/>
          <p:cNvSpPr>
            <a:spLocks/>
          </p:cNvSpPr>
          <p:nvPr>
            <p:custDataLst>
              <p:tags r:id="rId15"/>
            </p:custDataLst>
          </p:nvPr>
        </p:nvSpPr>
        <p:spPr bwMode="auto">
          <a:xfrm>
            <a:off x="5724525" y="3932238"/>
            <a:ext cx="1800225" cy="720725"/>
          </a:xfrm>
          <a:custGeom>
            <a:avLst/>
            <a:gdLst>
              <a:gd name="T0" fmla="*/ 0 w 1134"/>
              <a:gd name="T1" fmla="*/ 720725 h 454"/>
              <a:gd name="T2" fmla="*/ 647700 w 1134"/>
              <a:gd name="T3" fmla="*/ 647700 h 454"/>
              <a:gd name="T4" fmla="*/ 1439863 w 1134"/>
              <a:gd name="T5" fmla="*/ 431800 h 454"/>
              <a:gd name="T6" fmla="*/ 1800225 w 1134"/>
              <a:gd name="T7" fmla="*/ 0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4" h="454">
                <a:moveTo>
                  <a:pt x="0" y="454"/>
                </a:moveTo>
                <a:cubicBezTo>
                  <a:pt x="128" y="446"/>
                  <a:pt x="257" y="438"/>
                  <a:pt x="408" y="408"/>
                </a:cubicBezTo>
                <a:cubicBezTo>
                  <a:pt x="559" y="378"/>
                  <a:pt x="786" y="340"/>
                  <a:pt x="907" y="272"/>
                </a:cubicBezTo>
                <a:cubicBezTo>
                  <a:pt x="1028" y="204"/>
                  <a:pt x="1081" y="102"/>
                  <a:pt x="113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61" name="Line 17"/>
          <p:cNvSpPr>
            <a:spLocks noChangeShapeType="1"/>
          </p:cNvSpPr>
          <p:nvPr>
            <p:custDataLst>
              <p:tags r:id="rId16"/>
            </p:custDataLst>
          </p:nvPr>
        </p:nvSpPr>
        <p:spPr bwMode="auto">
          <a:xfrm flipV="1">
            <a:off x="2771775" y="5373688"/>
            <a:ext cx="0" cy="10795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62" name="Line 18"/>
          <p:cNvSpPr>
            <a:spLocks noChangeShapeType="1"/>
          </p:cNvSpPr>
          <p:nvPr>
            <p:custDataLst>
              <p:tags r:id="rId17"/>
            </p:custDataLst>
          </p:nvPr>
        </p:nvSpPr>
        <p:spPr bwMode="auto">
          <a:xfrm>
            <a:off x="2771775" y="6453188"/>
            <a:ext cx="1727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63" name="Freeform 19"/>
          <p:cNvSpPr>
            <a:spLocks/>
          </p:cNvSpPr>
          <p:nvPr>
            <p:custDataLst>
              <p:tags r:id="rId18"/>
            </p:custDataLst>
          </p:nvPr>
        </p:nvSpPr>
        <p:spPr bwMode="auto">
          <a:xfrm>
            <a:off x="2771775" y="5516563"/>
            <a:ext cx="1511300" cy="792162"/>
          </a:xfrm>
          <a:custGeom>
            <a:avLst/>
            <a:gdLst>
              <a:gd name="T0" fmla="*/ 0 w 952"/>
              <a:gd name="T1" fmla="*/ 792162 h 499"/>
              <a:gd name="T2" fmla="*/ 287338 w 952"/>
              <a:gd name="T3" fmla="*/ 720725 h 499"/>
              <a:gd name="T4" fmla="*/ 503238 w 952"/>
              <a:gd name="T5" fmla="*/ 576262 h 499"/>
              <a:gd name="T6" fmla="*/ 647700 w 952"/>
              <a:gd name="T7" fmla="*/ 504825 h 499"/>
              <a:gd name="T8" fmla="*/ 863600 w 952"/>
              <a:gd name="T9" fmla="*/ 433387 h 499"/>
              <a:gd name="T10" fmla="*/ 1150938 w 952"/>
              <a:gd name="T11" fmla="*/ 217487 h 499"/>
              <a:gd name="T12" fmla="*/ 1295400 w 952"/>
              <a:gd name="T13" fmla="*/ 73025 h 499"/>
              <a:gd name="T14" fmla="*/ 1511300 w 952"/>
              <a:gd name="T15" fmla="*/ 0 h 4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2" h="499">
                <a:moveTo>
                  <a:pt x="0" y="499"/>
                </a:moveTo>
                <a:cubicBezTo>
                  <a:pt x="64" y="488"/>
                  <a:pt x="128" y="477"/>
                  <a:pt x="181" y="454"/>
                </a:cubicBezTo>
                <a:cubicBezTo>
                  <a:pt x="234" y="431"/>
                  <a:pt x="279" y="386"/>
                  <a:pt x="317" y="363"/>
                </a:cubicBezTo>
                <a:cubicBezTo>
                  <a:pt x="355" y="340"/>
                  <a:pt x="370" y="333"/>
                  <a:pt x="408" y="318"/>
                </a:cubicBezTo>
                <a:cubicBezTo>
                  <a:pt x="446" y="303"/>
                  <a:pt x="491" y="303"/>
                  <a:pt x="544" y="273"/>
                </a:cubicBezTo>
                <a:cubicBezTo>
                  <a:pt x="597" y="243"/>
                  <a:pt x="680" y="175"/>
                  <a:pt x="725" y="137"/>
                </a:cubicBezTo>
                <a:cubicBezTo>
                  <a:pt x="770" y="99"/>
                  <a:pt x="778" y="69"/>
                  <a:pt x="816" y="46"/>
                </a:cubicBezTo>
                <a:cubicBezTo>
                  <a:pt x="854" y="23"/>
                  <a:pt x="903" y="11"/>
                  <a:pt x="952"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6164" name="Text Box 20"/>
          <p:cNvSpPr txBox="1">
            <a:spLocks noChangeArrowheads="1"/>
          </p:cNvSpPr>
          <p:nvPr>
            <p:custDataLst>
              <p:tags r:id="rId19"/>
            </p:custDataLst>
          </p:nvPr>
        </p:nvSpPr>
        <p:spPr bwMode="auto">
          <a:xfrm>
            <a:off x="2822575" y="5372100"/>
            <a:ext cx="12715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dirty="0" err="1">
                <a:latin typeface="Times New Roman" pitchFamily="18" charset="0"/>
              </a:rPr>
              <a:t>Pbs</a:t>
            </a:r>
            <a:r>
              <a:rPr lang="fr-FR" altLang="fr-FR" sz="1400" b="1" dirty="0">
                <a:latin typeface="Times New Roman" pitchFamily="18" charset="0"/>
              </a:rPr>
              <a:t> du service</a:t>
            </a:r>
          </a:p>
          <a:p>
            <a:r>
              <a:rPr lang="fr-FR" altLang="fr-FR" sz="1400" b="1" dirty="0">
                <a:latin typeface="Times New Roman" pitchFamily="18" charset="0"/>
              </a:rPr>
              <a:t>clientèle</a:t>
            </a:r>
          </a:p>
        </p:txBody>
      </p:sp>
      <p:sp>
        <p:nvSpPr>
          <p:cNvPr id="6165" name="Rectangle 21"/>
          <p:cNvSpPr>
            <a:spLocks noChangeArrowheads="1"/>
          </p:cNvSpPr>
          <p:nvPr>
            <p:custDataLst>
              <p:tags r:id="rId20"/>
            </p:custDataLst>
          </p:nvPr>
        </p:nvSpPr>
        <p:spPr bwMode="auto">
          <a:xfrm>
            <a:off x="6877050" y="5300663"/>
            <a:ext cx="2016125" cy="504825"/>
          </a:xfrm>
          <a:prstGeom prst="rect">
            <a:avLst/>
          </a:prstGeom>
          <a:solidFill>
            <a:srgbClr val="CCFFCC">
              <a:alpha val="54117"/>
            </a:srgbClr>
          </a:solidFill>
          <a:ln w="12700">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a:latin typeface="Times New Roman" pitchFamily="18" charset="0"/>
              </a:rPr>
              <a:t>Objectifs de vente</a:t>
            </a:r>
          </a:p>
        </p:txBody>
      </p:sp>
      <p:cxnSp>
        <p:nvCxnSpPr>
          <p:cNvPr id="6166" name="AutoShape 22"/>
          <p:cNvCxnSpPr>
            <a:cxnSpLocks noChangeShapeType="1"/>
            <a:endCxn id="6148" idx="3"/>
          </p:cNvCxnSpPr>
          <p:nvPr>
            <p:custDataLst>
              <p:tags r:id="rId21"/>
            </p:custDataLst>
          </p:nvPr>
        </p:nvCxnSpPr>
        <p:spPr bwMode="auto">
          <a:xfrm rot="5400000" flipH="1">
            <a:off x="7490619" y="4545806"/>
            <a:ext cx="1076325" cy="430213"/>
          </a:xfrm>
          <a:prstGeom prst="curvedConnector2">
            <a:avLst/>
          </a:prstGeom>
          <a:noFill/>
          <a:ln w="508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7" name="Text Box 23"/>
          <p:cNvSpPr txBox="1">
            <a:spLocks noChangeArrowheads="1"/>
          </p:cNvSpPr>
          <p:nvPr>
            <p:custDataLst>
              <p:tags r:id="rId22"/>
            </p:custDataLst>
          </p:nvPr>
        </p:nvSpPr>
        <p:spPr bwMode="auto">
          <a:xfrm>
            <a:off x="6011863" y="1268413"/>
            <a:ext cx="29749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u="sng">
                <a:latin typeface="Times New Roman" pitchFamily="18" charset="0"/>
              </a:rPr>
              <a:t>Force de vente</a:t>
            </a:r>
            <a:r>
              <a:rPr lang="fr-FR" altLang="fr-FR" sz="1400" b="1">
                <a:latin typeface="Times New Roman" pitchFamily="18" charset="0"/>
              </a:rPr>
              <a:t> : compenser la perte</a:t>
            </a:r>
          </a:p>
          <a:p>
            <a:pPr algn="ctr"/>
            <a:r>
              <a:rPr lang="fr-FR" altLang="fr-FR" sz="1400" b="1">
                <a:latin typeface="Times New Roman" pitchFamily="18" charset="0"/>
              </a:rPr>
              <a:t>des clients est primordial. Il ne s’agit</a:t>
            </a:r>
          </a:p>
          <a:p>
            <a:pPr algn="ctr"/>
            <a:r>
              <a:rPr lang="fr-FR" altLang="fr-FR" sz="1400" b="1">
                <a:latin typeface="Times New Roman" pitchFamily="18" charset="0"/>
              </a:rPr>
              <a:t>pas seulement de ma prime. Il s’agit</a:t>
            </a:r>
          </a:p>
          <a:p>
            <a:pPr algn="ctr"/>
            <a:r>
              <a:rPr lang="fr-FR" altLang="fr-FR" sz="1400" b="1">
                <a:latin typeface="Times New Roman" pitchFamily="18" charset="0"/>
              </a:rPr>
              <a:t>de la survie de l’ensemble de l’</a:t>
            </a:r>
          </a:p>
          <a:p>
            <a:pPr algn="ctr"/>
            <a:r>
              <a:rPr lang="fr-FR" altLang="fr-FR" sz="1400" b="1">
                <a:latin typeface="Times New Roman" pitchFamily="18" charset="0"/>
              </a:rPr>
              <a:t>entreprise</a:t>
            </a:r>
          </a:p>
        </p:txBody>
      </p:sp>
      <p:sp>
        <p:nvSpPr>
          <p:cNvPr id="6168" name="AutoShape 24"/>
          <p:cNvSpPr>
            <a:spLocks noChangeArrowheads="1"/>
          </p:cNvSpPr>
          <p:nvPr>
            <p:custDataLst>
              <p:tags r:id="rId23"/>
            </p:custDataLst>
          </p:nvPr>
        </p:nvSpPr>
        <p:spPr bwMode="auto">
          <a:xfrm>
            <a:off x="6011863" y="1196975"/>
            <a:ext cx="2879725" cy="1295400"/>
          </a:xfrm>
          <a:prstGeom prst="wedgeRoundRectCallout">
            <a:avLst>
              <a:gd name="adj1" fmla="val -16208"/>
              <a:gd name="adj2" fmla="val 133824"/>
              <a:gd name="adj3" fmla="val 16667"/>
            </a:avLst>
          </a:prstGeom>
          <a:solidFill>
            <a:srgbClr val="FF6600">
              <a:alpha val="7843"/>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fr-FR" altLang="fr-FR" sz="2400" dirty="0">
              <a:latin typeface="Times New Roman" pitchFamily="18" charset="0"/>
            </a:endParaRPr>
          </a:p>
        </p:txBody>
      </p:sp>
      <p:sp>
        <p:nvSpPr>
          <p:cNvPr id="6169" name="Text Box 25"/>
          <p:cNvSpPr txBox="1">
            <a:spLocks noChangeArrowheads="1"/>
          </p:cNvSpPr>
          <p:nvPr>
            <p:custDataLst>
              <p:tags r:id="rId24"/>
            </p:custDataLst>
          </p:nvPr>
        </p:nvSpPr>
        <p:spPr bwMode="auto">
          <a:xfrm>
            <a:off x="6084888" y="5805488"/>
            <a:ext cx="29257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u="sng" dirty="0">
                <a:latin typeface="Times New Roman" pitchFamily="18" charset="0"/>
              </a:rPr>
              <a:t>Direction </a:t>
            </a:r>
            <a:r>
              <a:rPr lang="fr-FR" altLang="fr-FR" sz="1400" b="1" dirty="0">
                <a:latin typeface="Times New Roman" pitchFamily="18" charset="0"/>
              </a:rPr>
              <a:t>: en mettant davantage de</a:t>
            </a:r>
          </a:p>
          <a:p>
            <a:r>
              <a:rPr lang="fr-FR" altLang="fr-FR" sz="1400" b="1" dirty="0">
                <a:latin typeface="Times New Roman" pitchFamily="18" charset="0"/>
              </a:rPr>
              <a:t>Pression sur la FDV, on devrait en</a:t>
            </a:r>
          </a:p>
          <a:p>
            <a:r>
              <a:rPr lang="fr-FR" altLang="fr-FR" sz="1400" b="1" dirty="0">
                <a:latin typeface="Times New Roman" pitchFamily="18" charset="0"/>
              </a:rPr>
              <a:t>obtenir plus !</a:t>
            </a:r>
          </a:p>
        </p:txBody>
      </p:sp>
      <p:sp>
        <p:nvSpPr>
          <p:cNvPr id="6170" name="Text Box 26"/>
          <p:cNvSpPr txBox="1">
            <a:spLocks noChangeArrowheads="1"/>
          </p:cNvSpPr>
          <p:nvPr>
            <p:custDataLst>
              <p:tags r:id="rId25"/>
            </p:custDataLst>
          </p:nvPr>
        </p:nvSpPr>
        <p:spPr bwMode="auto">
          <a:xfrm>
            <a:off x="1116013" y="836613"/>
            <a:ext cx="472430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u="sng" dirty="0">
                <a:latin typeface="Times New Roman" pitchFamily="18" charset="0"/>
              </a:rPr>
              <a:t>Service clientèle</a:t>
            </a:r>
            <a:r>
              <a:rPr lang="fr-FR" altLang="fr-FR" sz="1400" b="1" dirty="0">
                <a:latin typeface="Times New Roman" pitchFamily="18" charset="0"/>
              </a:rPr>
              <a:t> : C’est toujours à moi de faire en sorte que</a:t>
            </a:r>
          </a:p>
          <a:p>
            <a:r>
              <a:rPr lang="fr-FR" altLang="fr-FR" sz="1400" b="1" dirty="0">
                <a:latin typeface="Times New Roman" pitchFamily="18" charset="0"/>
              </a:rPr>
              <a:t>l’on puisse honorer leurs promesses. Mais je ne vais pas me</a:t>
            </a:r>
          </a:p>
          <a:p>
            <a:r>
              <a:rPr lang="fr-FR" altLang="fr-FR" sz="1400" b="1" dirty="0">
                <a:latin typeface="Times New Roman" pitchFamily="18" charset="0"/>
              </a:rPr>
              <a:t>plaindre. Je vais me taire et faire de mon mieux. </a:t>
            </a:r>
          </a:p>
        </p:txBody>
      </p:sp>
      <p:sp>
        <p:nvSpPr>
          <p:cNvPr id="6171" name="Text Box 27"/>
          <p:cNvSpPr txBox="1">
            <a:spLocks noChangeArrowheads="1"/>
          </p:cNvSpPr>
          <p:nvPr>
            <p:custDataLst>
              <p:tags r:id="rId26"/>
            </p:custDataLst>
          </p:nvPr>
        </p:nvSpPr>
        <p:spPr bwMode="auto">
          <a:xfrm>
            <a:off x="1755331" y="3573463"/>
            <a:ext cx="32108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latin typeface="Times New Roman" pitchFamily="18" charset="0"/>
              </a:rPr>
              <a:t>FDV : je sais que je promets beaucoup,</a:t>
            </a:r>
          </a:p>
          <a:p>
            <a:pPr algn="ctr"/>
            <a:r>
              <a:rPr lang="fr-FR" altLang="fr-FR" sz="1400" b="1" dirty="0">
                <a:latin typeface="Times New Roman" pitchFamily="18" charset="0"/>
              </a:rPr>
              <a:t>mais ils devraient être en mesure de le</a:t>
            </a:r>
          </a:p>
          <a:p>
            <a:pPr algn="ctr"/>
            <a:r>
              <a:rPr lang="fr-FR" altLang="fr-FR" sz="1400" b="1" dirty="0">
                <a:latin typeface="Times New Roman" pitchFamily="18" charset="0"/>
              </a:rPr>
              <a:t>faire. Après tout, il s’agit d’un véritable</a:t>
            </a:r>
          </a:p>
          <a:p>
            <a:pPr algn="ctr"/>
            <a:r>
              <a:rPr lang="fr-FR" altLang="fr-FR" sz="1400" b="1" dirty="0">
                <a:latin typeface="Times New Roman" pitchFamily="18" charset="0"/>
              </a:rPr>
              <a:t>besoin pour le client.</a:t>
            </a:r>
          </a:p>
        </p:txBody>
      </p:sp>
      <p:sp>
        <p:nvSpPr>
          <p:cNvPr id="6172" name="AutoShape 28"/>
          <p:cNvSpPr>
            <a:spLocks noChangeArrowheads="1"/>
          </p:cNvSpPr>
          <p:nvPr>
            <p:custDataLst>
              <p:tags r:id="rId27"/>
            </p:custDataLst>
          </p:nvPr>
        </p:nvSpPr>
        <p:spPr bwMode="auto">
          <a:xfrm>
            <a:off x="1763713" y="3573463"/>
            <a:ext cx="3168650" cy="935037"/>
          </a:xfrm>
          <a:prstGeom prst="wedgeRoundRectCallout">
            <a:avLst>
              <a:gd name="adj1" fmla="val 61273"/>
              <a:gd name="adj2" fmla="val 38454"/>
              <a:gd name="adj3" fmla="val 16667"/>
            </a:avLst>
          </a:prstGeom>
          <a:solidFill>
            <a:srgbClr val="FF6600">
              <a:alpha val="7843"/>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fr-FR" altLang="fr-FR" sz="2400" dirty="0">
              <a:latin typeface="Times New Roman" pitchFamily="18" charset="0"/>
            </a:endParaRPr>
          </a:p>
        </p:txBody>
      </p:sp>
      <p:sp>
        <p:nvSpPr>
          <p:cNvPr id="2" name="Espace réservé du numéro de diapositive 1"/>
          <p:cNvSpPr>
            <a:spLocks noGrp="1"/>
          </p:cNvSpPr>
          <p:nvPr>
            <p:ph type="sldNum" sz="quarter" idx="12"/>
            <p:custDataLst>
              <p:tags r:id="rId28"/>
            </p:custDataLst>
          </p:nvPr>
        </p:nvSpPr>
        <p:spPr>
          <a:xfrm>
            <a:off x="6993957" y="6348261"/>
            <a:ext cx="2133600" cy="476250"/>
          </a:xfrm>
        </p:spPr>
        <p:txBody>
          <a:bodyPr/>
          <a:lstStyle/>
          <a:p>
            <a:pPr>
              <a:defRPr/>
            </a:pPr>
            <a:fld id="{5C3F2EC7-9045-40C6-96A9-192771D7A0D3}" type="slidenum">
              <a:rPr lang="fr-FR" altLang="fr-FR" smtClean="0"/>
              <a:pPr>
                <a:defRPr/>
              </a:pPr>
              <a:t>27</a:t>
            </a:fld>
            <a:endParaRPr lang="fr-FR" altLang="fr-FR" dirty="0"/>
          </a:p>
        </p:txBody>
      </p:sp>
      <p:sp>
        <p:nvSpPr>
          <p:cNvPr id="3" name="ZoneTexte 2"/>
          <p:cNvSpPr txBox="1"/>
          <p:nvPr/>
        </p:nvSpPr>
        <p:spPr>
          <a:xfrm>
            <a:off x="305286" y="3698856"/>
            <a:ext cx="1019831" cy="954107"/>
          </a:xfrm>
          <a:prstGeom prst="rect">
            <a:avLst/>
          </a:prstGeom>
          <a:noFill/>
        </p:spPr>
        <p:txBody>
          <a:bodyPr wrap="none" rtlCol="0">
            <a:spAutoFit/>
          </a:bodyPr>
          <a:lstStyle/>
          <a:p>
            <a:pPr algn="just"/>
            <a:r>
              <a:rPr lang="fr-FR" sz="1400" dirty="0"/>
              <a:t>Retard de</a:t>
            </a:r>
          </a:p>
          <a:p>
            <a:pPr algn="just"/>
            <a:r>
              <a:rPr lang="fr-FR" sz="1400" dirty="0"/>
              <a:t>livraison</a:t>
            </a:r>
          </a:p>
          <a:p>
            <a:pPr algn="just"/>
            <a:r>
              <a:rPr lang="fr-FR" sz="1400" dirty="0"/>
              <a:t>Erreur de</a:t>
            </a:r>
          </a:p>
          <a:p>
            <a:pPr algn="just"/>
            <a:r>
              <a:rPr lang="fr-FR" sz="1400" dirty="0"/>
              <a:t>facturation</a:t>
            </a:r>
          </a:p>
        </p:txBody>
      </p:sp>
      <p:sp>
        <p:nvSpPr>
          <p:cNvPr id="4" name="ZoneTexte 3"/>
          <p:cNvSpPr txBox="1"/>
          <p:nvPr/>
        </p:nvSpPr>
        <p:spPr>
          <a:xfrm>
            <a:off x="4966146" y="5128430"/>
            <a:ext cx="1199367" cy="523220"/>
          </a:xfrm>
          <a:prstGeom prst="rect">
            <a:avLst/>
          </a:prstGeom>
          <a:noFill/>
        </p:spPr>
        <p:txBody>
          <a:bodyPr wrap="none" rtlCol="0">
            <a:spAutoFit/>
          </a:bodyPr>
          <a:lstStyle/>
          <a:p>
            <a:pPr algn="ctr"/>
            <a:r>
              <a:rPr lang="fr-FR" sz="1400" dirty="0"/>
              <a:t>Commandes</a:t>
            </a:r>
          </a:p>
          <a:p>
            <a:pPr algn="ctr"/>
            <a:r>
              <a:rPr lang="fr-FR" sz="1400" dirty="0"/>
              <a:t>spéciales</a:t>
            </a:r>
          </a:p>
        </p:txBody>
      </p:sp>
    </p:spTree>
    <p:extLst>
      <p:ext uri="{BB962C8B-B14F-4D97-AF65-F5344CB8AC3E}">
        <p14:creationId xmlns:p14="http://schemas.microsoft.com/office/powerpoint/2010/main" val="2568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1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3" grpId="0" animBg="1"/>
      <p:bldP spid="6154" grpId="0" animBg="1"/>
      <p:bldP spid="6155" grpId="0" animBg="1"/>
      <p:bldP spid="6156" grpId="0"/>
      <p:bldP spid="6157" grpId="0" animBg="1"/>
      <p:bldP spid="6158" grpId="0" animBg="1"/>
      <p:bldP spid="6159" grpId="0"/>
      <p:bldP spid="6160" grpId="0" animBg="1"/>
      <p:bldP spid="6161" grpId="0" animBg="1"/>
      <p:bldP spid="6162" grpId="0" animBg="1"/>
      <p:bldP spid="6163" grpId="0" animBg="1"/>
      <p:bldP spid="6164" grpId="0"/>
      <p:bldP spid="6165" grpId="0" animBg="1"/>
      <p:bldP spid="6167" grpId="0"/>
      <p:bldP spid="6168" grpId="0" animBg="1"/>
      <p:bldP spid="6169" grpId="0"/>
      <p:bldP spid="6170" grpId="0"/>
      <p:bldP spid="6171" grpId="0"/>
      <p:bldP spid="6172"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1" y="115888"/>
            <a:ext cx="9144000" cy="1143000"/>
          </a:xfrm>
        </p:spPr>
        <p:txBody>
          <a:bodyPr/>
          <a:lstStyle/>
          <a:p>
            <a:pPr eaLnBrk="1" hangingPunct="1"/>
            <a:r>
              <a:rPr lang="fr-FR" altLang="fr-FR" sz="4000" dirty="0"/>
              <a:t>LE SYSTÈME DE VENTE ACME</a:t>
            </a:r>
            <a:br>
              <a:rPr lang="fr-FR" altLang="fr-FR" sz="4000" dirty="0"/>
            </a:br>
            <a:r>
              <a:rPr lang="fr-FR" altLang="fr-FR" sz="4000" dirty="0"/>
              <a:t>approche systémique</a:t>
            </a:r>
          </a:p>
        </p:txBody>
      </p:sp>
      <p:sp>
        <p:nvSpPr>
          <p:cNvPr id="7171" name="Text Box 3"/>
          <p:cNvSpPr txBox="1">
            <a:spLocks noChangeArrowheads="1"/>
          </p:cNvSpPr>
          <p:nvPr>
            <p:custDataLst>
              <p:tags r:id="rId2"/>
            </p:custDataLst>
          </p:nvPr>
        </p:nvSpPr>
        <p:spPr bwMode="auto">
          <a:xfrm>
            <a:off x="3997325" y="1411288"/>
            <a:ext cx="698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dirty="0">
                <a:latin typeface="Times New Roman" pitchFamily="18" charset="0"/>
              </a:rPr>
              <a:t>Ventes</a:t>
            </a:r>
          </a:p>
        </p:txBody>
      </p:sp>
      <p:sp>
        <p:nvSpPr>
          <p:cNvPr id="7172" name="Text Box 4"/>
          <p:cNvSpPr txBox="1">
            <a:spLocks noChangeArrowheads="1"/>
          </p:cNvSpPr>
          <p:nvPr>
            <p:custDataLst>
              <p:tags r:id="rId3"/>
            </p:custDataLst>
          </p:nvPr>
        </p:nvSpPr>
        <p:spPr bwMode="auto">
          <a:xfrm>
            <a:off x="5508625" y="2203450"/>
            <a:ext cx="15859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latin typeface="Times New Roman" pitchFamily="18" charset="0"/>
              </a:rPr>
              <a:t>Effort de la FDV</a:t>
            </a:r>
          </a:p>
          <a:p>
            <a:pPr algn="ctr"/>
            <a:r>
              <a:rPr lang="fr-FR" altLang="fr-FR" sz="1400" b="1" dirty="0">
                <a:latin typeface="Times New Roman" pitchFamily="18" charset="0"/>
              </a:rPr>
              <a:t>Promotions, offres</a:t>
            </a:r>
          </a:p>
          <a:p>
            <a:pPr algn="ctr"/>
            <a:r>
              <a:rPr lang="fr-FR" altLang="fr-FR" sz="1400" b="1" dirty="0">
                <a:latin typeface="Times New Roman" pitchFamily="18" charset="0"/>
              </a:rPr>
              <a:t>spéciales</a:t>
            </a:r>
          </a:p>
        </p:txBody>
      </p:sp>
      <p:sp>
        <p:nvSpPr>
          <p:cNvPr id="7173" name="Text Box 5"/>
          <p:cNvSpPr txBox="1">
            <a:spLocks noChangeArrowheads="1"/>
          </p:cNvSpPr>
          <p:nvPr>
            <p:custDataLst>
              <p:tags r:id="rId4"/>
            </p:custDataLst>
          </p:nvPr>
        </p:nvSpPr>
        <p:spPr bwMode="auto">
          <a:xfrm>
            <a:off x="4860925" y="4219575"/>
            <a:ext cx="147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sz="1400" b="1" dirty="0">
                <a:latin typeface="Times New Roman" pitchFamily="18" charset="0"/>
              </a:rPr>
              <a:t>Nouveaux clients</a:t>
            </a:r>
          </a:p>
        </p:txBody>
      </p:sp>
      <p:sp>
        <p:nvSpPr>
          <p:cNvPr id="7174" name="Text Box 6"/>
          <p:cNvSpPr txBox="1">
            <a:spLocks noChangeArrowheads="1"/>
          </p:cNvSpPr>
          <p:nvPr>
            <p:custDataLst>
              <p:tags r:id="rId5"/>
            </p:custDataLst>
          </p:nvPr>
        </p:nvSpPr>
        <p:spPr bwMode="auto">
          <a:xfrm>
            <a:off x="7092950" y="3500438"/>
            <a:ext cx="1473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latin typeface="Times New Roman" pitchFamily="18" charset="0"/>
              </a:rPr>
              <a:t>Objectifs</a:t>
            </a:r>
          </a:p>
          <a:p>
            <a:pPr algn="ctr"/>
            <a:r>
              <a:rPr lang="fr-FR" altLang="fr-FR" sz="1400" b="1" dirty="0">
                <a:latin typeface="Times New Roman" pitchFamily="18" charset="0"/>
              </a:rPr>
              <a:t>Nouveaux clients</a:t>
            </a:r>
          </a:p>
        </p:txBody>
      </p:sp>
      <p:sp>
        <p:nvSpPr>
          <p:cNvPr id="7175" name="Text Box 7"/>
          <p:cNvSpPr txBox="1">
            <a:spLocks noChangeArrowheads="1"/>
          </p:cNvSpPr>
          <p:nvPr>
            <p:custDataLst>
              <p:tags r:id="rId6"/>
            </p:custDataLst>
          </p:nvPr>
        </p:nvSpPr>
        <p:spPr bwMode="auto">
          <a:xfrm>
            <a:off x="2463800" y="4938713"/>
            <a:ext cx="1670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latin typeface="Times New Roman" pitchFamily="18" charset="0"/>
              </a:rPr>
              <a:t>Production spéciale</a:t>
            </a:r>
          </a:p>
          <a:p>
            <a:pPr algn="ctr"/>
            <a:r>
              <a:rPr lang="fr-FR" altLang="fr-FR" sz="1400" b="1" dirty="0">
                <a:latin typeface="Times New Roman" pitchFamily="18" charset="0"/>
              </a:rPr>
              <a:t>Gamme élargie</a:t>
            </a:r>
          </a:p>
        </p:txBody>
      </p:sp>
      <p:sp>
        <p:nvSpPr>
          <p:cNvPr id="7176" name="Text Box 8"/>
          <p:cNvSpPr txBox="1">
            <a:spLocks noChangeArrowheads="1"/>
          </p:cNvSpPr>
          <p:nvPr>
            <p:custDataLst>
              <p:tags r:id="rId7"/>
            </p:custDataLst>
          </p:nvPr>
        </p:nvSpPr>
        <p:spPr bwMode="auto">
          <a:xfrm>
            <a:off x="1620838" y="3068638"/>
            <a:ext cx="1673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latin typeface="Times New Roman" pitchFamily="18" charset="0"/>
              </a:rPr>
              <a:t>Pb service clientèle</a:t>
            </a:r>
          </a:p>
          <a:p>
            <a:pPr algn="ctr"/>
            <a:r>
              <a:rPr lang="fr-FR" altLang="fr-FR" sz="1400" b="1" dirty="0">
                <a:latin typeface="Times New Roman" pitchFamily="18" charset="0"/>
              </a:rPr>
              <a:t>(délais, facturation)</a:t>
            </a:r>
          </a:p>
        </p:txBody>
      </p:sp>
      <p:cxnSp>
        <p:nvCxnSpPr>
          <p:cNvPr id="7177" name="AutoShape 9"/>
          <p:cNvCxnSpPr>
            <a:cxnSpLocks noChangeShapeType="1"/>
            <a:stCxn id="7171" idx="3"/>
            <a:endCxn id="7172" idx="0"/>
          </p:cNvCxnSpPr>
          <p:nvPr>
            <p:custDataLst>
              <p:tags r:id="rId8"/>
            </p:custDataLst>
          </p:nvPr>
        </p:nvCxnSpPr>
        <p:spPr bwMode="auto">
          <a:xfrm>
            <a:off x="4695825" y="1563688"/>
            <a:ext cx="1606550" cy="639762"/>
          </a:xfrm>
          <a:prstGeom prst="curvedConnector2">
            <a:avLst/>
          </a:prstGeom>
          <a:noFill/>
          <a:ln w="508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8" name="AutoShape 10"/>
          <p:cNvCxnSpPr>
            <a:cxnSpLocks noChangeShapeType="1"/>
            <a:stCxn id="7172" idx="2"/>
            <a:endCxn id="7173" idx="0"/>
          </p:cNvCxnSpPr>
          <p:nvPr>
            <p:custDataLst>
              <p:tags r:id="rId9"/>
            </p:custDataLst>
          </p:nvPr>
        </p:nvCxnSpPr>
        <p:spPr bwMode="auto">
          <a:xfrm rot="5400000">
            <a:off x="5307012" y="3224213"/>
            <a:ext cx="1285875" cy="704850"/>
          </a:xfrm>
          <a:prstGeom prst="curvedConnector3">
            <a:avLst>
              <a:gd name="adj1" fmla="val 50000"/>
            </a:avLst>
          </a:prstGeom>
          <a:noFill/>
          <a:ln w="50800">
            <a:solidFill>
              <a:srgbClr val="0000FF"/>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 name="AutoShape 11"/>
          <p:cNvCxnSpPr>
            <a:cxnSpLocks noChangeShapeType="1"/>
            <a:stCxn id="7173" idx="2"/>
            <a:endCxn id="7175" idx="3"/>
          </p:cNvCxnSpPr>
          <p:nvPr>
            <p:custDataLst>
              <p:tags r:id="rId10"/>
            </p:custDataLst>
          </p:nvPr>
        </p:nvCxnSpPr>
        <p:spPr bwMode="auto">
          <a:xfrm rot="5400000">
            <a:off x="4529138" y="4129087"/>
            <a:ext cx="673100" cy="1463675"/>
          </a:xfrm>
          <a:prstGeom prst="curvedConnector2">
            <a:avLst/>
          </a:prstGeom>
          <a:noFill/>
          <a:ln w="50800">
            <a:solidFill>
              <a:srgbClr val="0000FF"/>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0" name="AutoShape 12"/>
          <p:cNvCxnSpPr>
            <a:cxnSpLocks noChangeShapeType="1"/>
            <a:stCxn id="7175" idx="0"/>
            <a:endCxn id="7176" idx="2"/>
          </p:cNvCxnSpPr>
          <p:nvPr>
            <p:custDataLst>
              <p:tags r:id="rId11"/>
            </p:custDataLst>
          </p:nvPr>
        </p:nvCxnSpPr>
        <p:spPr bwMode="auto">
          <a:xfrm rot="5400000" flipH="1">
            <a:off x="2201863" y="3841750"/>
            <a:ext cx="1352550" cy="841375"/>
          </a:xfrm>
          <a:prstGeom prst="curvedConnector3">
            <a:avLst>
              <a:gd name="adj1" fmla="val 50000"/>
            </a:avLst>
          </a:prstGeom>
          <a:noFill/>
          <a:ln w="50800">
            <a:solidFill>
              <a:srgbClr val="0000FF"/>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1" name="AutoShape 13"/>
          <p:cNvCxnSpPr>
            <a:cxnSpLocks noChangeShapeType="1"/>
            <a:stCxn id="7176" idx="0"/>
            <a:endCxn id="7171" idx="1"/>
          </p:cNvCxnSpPr>
          <p:nvPr>
            <p:custDataLst>
              <p:tags r:id="rId12"/>
            </p:custDataLst>
          </p:nvPr>
        </p:nvCxnSpPr>
        <p:spPr bwMode="auto">
          <a:xfrm rot="-5400000">
            <a:off x="2474913" y="1546225"/>
            <a:ext cx="1504950" cy="1539875"/>
          </a:xfrm>
          <a:prstGeom prst="curvedConnector2">
            <a:avLst/>
          </a:prstGeom>
          <a:noFill/>
          <a:ln w="508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2" name="AutoShape 14"/>
          <p:cNvCxnSpPr>
            <a:cxnSpLocks noChangeShapeType="1"/>
            <a:stCxn id="7174" idx="0"/>
            <a:endCxn id="7172" idx="3"/>
          </p:cNvCxnSpPr>
          <p:nvPr>
            <p:custDataLst>
              <p:tags r:id="rId13"/>
            </p:custDataLst>
          </p:nvPr>
        </p:nvCxnSpPr>
        <p:spPr bwMode="auto">
          <a:xfrm rot="5400000" flipH="1">
            <a:off x="6996112" y="2667001"/>
            <a:ext cx="931863" cy="735012"/>
          </a:xfrm>
          <a:prstGeom prst="curvedConnector2">
            <a:avLst/>
          </a:prstGeom>
          <a:noFill/>
          <a:ln w="50800">
            <a:solidFill>
              <a:srgbClr val="0000FF"/>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3" name="AutoShape 21"/>
          <p:cNvSpPr>
            <a:spLocks noChangeArrowheads="1"/>
          </p:cNvSpPr>
          <p:nvPr>
            <p:custDataLst>
              <p:tags r:id="rId14"/>
            </p:custDataLst>
          </p:nvPr>
        </p:nvSpPr>
        <p:spPr bwMode="auto">
          <a:xfrm rot="-393762">
            <a:off x="3839905" y="2944445"/>
            <a:ext cx="863600" cy="719138"/>
          </a:xfrm>
          <a:custGeom>
            <a:avLst/>
            <a:gdLst>
              <a:gd name="T0" fmla="*/ 431760 w 21600"/>
              <a:gd name="T1" fmla="*/ 0 h 21600"/>
              <a:gd name="T2" fmla="*/ 107950 w 21600"/>
              <a:gd name="T3" fmla="*/ 359569 h 21600"/>
              <a:gd name="T4" fmla="*/ 431760 w 21600"/>
              <a:gd name="T5" fmla="*/ 179785 h 21600"/>
              <a:gd name="T6" fmla="*/ 971550 w 21600"/>
              <a:gd name="T7" fmla="*/ 359569 h 21600"/>
              <a:gd name="T8" fmla="*/ 755650 w 21600"/>
              <a:gd name="T9" fmla="*/ 539354 h 21600"/>
              <a:gd name="T10" fmla="*/ 539750 w 21600"/>
              <a:gd name="T11" fmla="*/ 35956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84" name="AutoShape 22"/>
          <p:cNvSpPr>
            <a:spLocks noChangeArrowheads="1"/>
          </p:cNvSpPr>
          <p:nvPr>
            <p:custDataLst>
              <p:tags r:id="rId15"/>
            </p:custDataLst>
          </p:nvPr>
        </p:nvSpPr>
        <p:spPr bwMode="auto">
          <a:xfrm rot="10309617">
            <a:off x="3908916" y="3291935"/>
            <a:ext cx="785811" cy="629323"/>
          </a:xfrm>
          <a:custGeom>
            <a:avLst/>
            <a:gdLst>
              <a:gd name="T0" fmla="*/ 396045 w 21600"/>
              <a:gd name="T1" fmla="*/ 0 h 21600"/>
              <a:gd name="T2" fmla="*/ 99020 w 21600"/>
              <a:gd name="T3" fmla="*/ 288131 h 21600"/>
              <a:gd name="T4" fmla="*/ 396045 w 21600"/>
              <a:gd name="T5" fmla="*/ 144066 h 21600"/>
              <a:gd name="T6" fmla="*/ 891183 w 21600"/>
              <a:gd name="T7" fmla="*/ 288131 h 21600"/>
              <a:gd name="T8" fmla="*/ 693143 w 21600"/>
              <a:gd name="T9" fmla="*/ 432197 h 21600"/>
              <a:gd name="T10" fmla="*/ 495102 w 21600"/>
              <a:gd name="T11" fmla="*/ 2881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85" name="Text Box 23"/>
          <p:cNvSpPr txBox="1">
            <a:spLocks noChangeArrowheads="1"/>
          </p:cNvSpPr>
          <p:nvPr>
            <p:custDataLst>
              <p:tags r:id="rId16"/>
            </p:custDataLst>
          </p:nvPr>
        </p:nvSpPr>
        <p:spPr bwMode="auto">
          <a:xfrm>
            <a:off x="251520" y="5754024"/>
            <a:ext cx="86448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altLang="fr-FR" dirty="0">
                <a:latin typeface="+mn-lt"/>
              </a:rPr>
              <a:t>L’importance de la boucle de rétroaction et des délais, effets à LT</a:t>
            </a:r>
          </a:p>
          <a:p>
            <a:r>
              <a:rPr lang="fr-FR" altLang="fr-FR" dirty="0">
                <a:latin typeface="+mn-lt"/>
              </a:rPr>
              <a:t>La cause est le système (de pensée lui-même)</a:t>
            </a:r>
          </a:p>
          <a:p>
            <a:r>
              <a:rPr lang="fr-FR" altLang="fr-FR" dirty="0">
                <a:latin typeface="+mn-lt"/>
              </a:rPr>
              <a:t>Les relations d’influence sont plus importantes que les composants</a:t>
            </a:r>
          </a:p>
        </p:txBody>
      </p:sp>
      <p:sp>
        <p:nvSpPr>
          <p:cNvPr id="7186" name="Text Box 24"/>
          <p:cNvSpPr txBox="1">
            <a:spLocks noChangeArrowheads="1"/>
          </p:cNvSpPr>
          <p:nvPr>
            <p:custDataLst>
              <p:tags r:id="rId17"/>
            </p:custDataLst>
          </p:nvPr>
        </p:nvSpPr>
        <p:spPr bwMode="auto">
          <a:xfrm>
            <a:off x="97772" y="1628775"/>
            <a:ext cx="22365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dirty="0"/>
              <a:t>Diagramme</a:t>
            </a:r>
          </a:p>
          <a:p>
            <a:pPr algn="ctr" eaLnBrk="1" hangingPunct="1"/>
            <a:r>
              <a:rPr lang="fr-FR" altLang="fr-FR" dirty="0"/>
              <a:t>Causal simplifié</a:t>
            </a:r>
          </a:p>
          <a:p>
            <a:pPr algn="ctr" eaLnBrk="1" hangingPunct="1"/>
            <a:r>
              <a:rPr lang="fr-FR" altLang="fr-FR" dirty="0"/>
              <a:t>Boucle de rétraction</a:t>
            </a:r>
          </a:p>
        </p:txBody>
      </p:sp>
      <p:sp>
        <p:nvSpPr>
          <p:cNvPr id="2" name="Espace réservé du numéro de diapositive 1"/>
          <p:cNvSpPr>
            <a:spLocks noGrp="1"/>
          </p:cNvSpPr>
          <p:nvPr>
            <p:ph type="sldNum" sz="quarter" idx="12"/>
            <p:custDataLst>
              <p:tags r:id="rId18"/>
            </p:custDataLst>
          </p:nvPr>
        </p:nvSpPr>
        <p:spPr>
          <a:xfrm>
            <a:off x="6762750" y="6284178"/>
            <a:ext cx="2133600" cy="476250"/>
          </a:xfrm>
        </p:spPr>
        <p:txBody>
          <a:bodyPr/>
          <a:lstStyle/>
          <a:p>
            <a:pPr>
              <a:defRPr/>
            </a:pPr>
            <a:fld id="{5C3F2EC7-9045-40C6-96A9-192771D7A0D3}" type="slidenum">
              <a:rPr lang="fr-FR" altLang="fr-FR" smtClean="0"/>
              <a:pPr>
                <a:defRPr/>
              </a:pPr>
              <a:t>28</a:t>
            </a:fld>
            <a:endParaRPr lang="fr-FR" altLang="fr-FR" dirty="0"/>
          </a:p>
        </p:txBody>
      </p:sp>
      <p:sp>
        <p:nvSpPr>
          <p:cNvPr id="3" name="ZoneTexte 2"/>
          <p:cNvSpPr txBox="1"/>
          <p:nvPr>
            <p:custDataLst>
              <p:tags r:id="rId19"/>
            </p:custDataLst>
          </p:nvPr>
        </p:nvSpPr>
        <p:spPr>
          <a:xfrm>
            <a:off x="6279060" y="1709283"/>
            <a:ext cx="364202" cy="369332"/>
          </a:xfrm>
          <a:prstGeom prst="rect">
            <a:avLst/>
          </a:prstGeom>
          <a:noFill/>
        </p:spPr>
        <p:txBody>
          <a:bodyPr wrap="none" rtlCol="0">
            <a:spAutoFit/>
          </a:bodyPr>
          <a:lstStyle/>
          <a:p>
            <a:r>
              <a:rPr lang="fr-FR" dirty="0"/>
              <a:t>O</a:t>
            </a:r>
          </a:p>
        </p:txBody>
      </p:sp>
      <p:sp>
        <p:nvSpPr>
          <p:cNvPr id="21" name="ZoneTexte 20"/>
          <p:cNvSpPr txBox="1"/>
          <p:nvPr>
            <p:custDataLst>
              <p:tags r:id="rId20"/>
            </p:custDataLst>
          </p:nvPr>
        </p:nvSpPr>
        <p:spPr>
          <a:xfrm>
            <a:off x="3721561" y="1669343"/>
            <a:ext cx="364202" cy="369332"/>
          </a:xfrm>
          <a:prstGeom prst="rect">
            <a:avLst/>
          </a:prstGeom>
          <a:noFill/>
        </p:spPr>
        <p:txBody>
          <a:bodyPr wrap="none" rtlCol="0">
            <a:spAutoFit/>
          </a:bodyPr>
          <a:lstStyle/>
          <a:p>
            <a:r>
              <a:rPr lang="fr-FR" dirty="0"/>
              <a:t>O</a:t>
            </a:r>
          </a:p>
        </p:txBody>
      </p:sp>
      <p:sp>
        <p:nvSpPr>
          <p:cNvPr id="4" name="ZoneTexte 3"/>
          <p:cNvSpPr txBox="1"/>
          <p:nvPr>
            <p:custDataLst>
              <p:tags r:id="rId21"/>
            </p:custDataLst>
          </p:nvPr>
        </p:nvSpPr>
        <p:spPr>
          <a:xfrm>
            <a:off x="7137597" y="2160628"/>
            <a:ext cx="338554" cy="369332"/>
          </a:xfrm>
          <a:prstGeom prst="rect">
            <a:avLst/>
          </a:prstGeom>
          <a:noFill/>
        </p:spPr>
        <p:txBody>
          <a:bodyPr wrap="none" rtlCol="0">
            <a:spAutoFit/>
          </a:bodyPr>
          <a:lstStyle/>
          <a:p>
            <a:r>
              <a:rPr lang="fr-FR" dirty="0"/>
              <a:t>S</a:t>
            </a:r>
          </a:p>
        </p:txBody>
      </p:sp>
      <p:sp>
        <p:nvSpPr>
          <p:cNvPr id="23" name="ZoneTexte 22"/>
          <p:cNvSpPr txBox="1"/>
          <p:nvPr>
            <p:custDataLst>
              <p:tags r:id="rId22"/>
            </p:custDataLst>
          </p:nvPr>
        </p:nvSpPr>
        <p:spPr>
          <a:xfrm>
            <a:off x="5794389" y="3876953"/>
            <a:ext cx="338554" cy="369332"/>
          </a:xfrm>
          <a:prstGeom prst="rect">
            <a:avLst/>
          </a:prstGeom>
          <a:noFill/>
        </p:spPr>
        <p:txBody>
          <a:bodyPr wrap="none" rtlCol="0">
            <a:spAutoFit/>
          </a:bodyPr>
          <a:lstStyle/>
          <a:p>
            <a:r>
              <a:rPr lang="fr-FR" dirty="0"/>
              <a:t>S</a:t>
            </a:r>
          </a:p>
        </p:txBody>
      </p:sp>
      <p:sp>
        <p:nvSpPr>
          <p:cNvPr id="24" name="ZoneTexte 23"/>
          <p:cNvSpPr txBox="1"/>
          <p:nvPr>
            <p:custDataLst>
              <p:tags r:id="rId23"/>
            </p:custDataLst>
          </p:nvPr>
        </p:nvSpPr>
        <p:spPr>
          <a:xfrm>
            <a:off x="4069733" y="4710152"/>
            <a:ext cx="338554" cy="369332"/>
          </a:xfrm>
          <a:prstGeom prst="rect">
            <a:avLst/>
          </a:prstGeom>
          <a:noFill/>
        </p:spPr>
        <p:txBody>
          <a:bodyPr wrap="none" rtlCol="0">
            <a:spAutoFit/>
          </a:bodyPr>
          <a:lstStyle/>
          <a:p>
            <a:r>
              <a:rPr lang="fr-FR" dirty="0"/>
              <a:t>S</a:t>
            </a:r>
          </a:p>
        </p:txBody>
      </p:sp>
      <p:sp>
        <p:nvSpPr>
          <p:cNvPr id="25" name="ZoneTexte 24"/>
          <p:cNvSpPr txBox="1"/>
          <p:nvPr>
            <p:custDataLst>
              <p:tags r:id="rId24"/>
            </p:custDataLst>
          </p:nvPr>
        </p:nvSpPr>
        <p:spPr>
          <a:xfrm>
            <a:off x="2008009" y="3584853"/>
            <a:ext cx="338554" cy="369332"/>
          </a:xfrm>
          <a:prstGeom prst="rect">
            <a:avLst/>
          </a:prstGeom>
          <a:noFill/>
        </p:spPr>
        <p:txBody>
          <a:bodyPr wrap="none" rtlCol="0">
            <a:spAutoFit/>
          </a:bodyPr>
          <a:lstStyle/>
          <a:p>
            <a:r>
              <a:rPr lang="fr-FR" dirty="0"/>
              <a:t>S</a:t>
            </a:r>
          </a:p>
        </p:txBody>
      </p:sp>
    </p:spTree>
    <p:extLst>
      <p:ext uri="{BB962C8B-B14F-4D97-AF65-F5344CB8AC3E}">
        <p14:creationId xmlns:p14="http://schemas.microsoft.com/office/powerpoint/2010/main" val="236595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P spid="7175" grpId="0"/>
      <p:bldP spid="7176" grpId="0"/>
      <p:bldP spid="7183" grpId="0" animBg="1"/>
      <p:bldP spid="7184" grpId="0" animBg="1"/>
      <p:bldP spid="7185" grpId="0"/>
      <p:bldP spid="3" grpId="0"/>
      <p:bldP spid="21" grpId="0"/>
      <p:bldP spid="4"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539750" y="0"/>
            <a:ext cx="8229600" cy="1143000"/>
          </a:xfrm>
        </p:spPr>
        <p:txBody>
          <a:bodyPr/>
          <a:lstStyle/>
          <a:p>
            <a:pPr eaLnBrk="1" hangingPunct="1"/>
            <a:r>
              <a:rPr lang="fr-FR" altLang="fr-FR" dirty="0"/>
              <a:t>Quelques recommandations</a:t>
            </a:r>
          </a:p>
        </p:txBody>
      </p:sp>
      <p:sp>
        <p:nvSpPr>
          <p:cNvPr id="8195" name="Rectangle 3"/>
          <p:cNvSpPr>
            <a:spLocks noGrp="1" noChangeArrowheads="1"/>
          </p:cNvSpPr>
          <p:nvPr>
            <p:ph type="body" idx="1"/>
            <p:custDataLst>
              <p:tags r:id="rId2"/>
            </p:custDataLst>
          </p:nvPr>
        </p:nvSpPr>
        <p:spPr>
          <a:xfrm>
            <a:off x="468313" y="1052513"/>
            <a:ext cx="8229600" cy="4814887"/>
          </a:xfrm>
        </p:spPr>
        <p:txBody>
          <a:bodyPr/>
          <a:lstStyle/>
          <a:p>
            <a:pPr eaLnBrk="1" hangingPunct="1">
              <a:lnSpc>
                <a:spcPct val="80000"/>
              </a:lnSpc>
            </a:pPr>
            <a:endParaRPr lang="fr-FR" altLang="fr-FR" sz="2000" dirty="0"/>
          </a:p>
          <a:p>
            <a:pPr eaLnBrk="1" hangingPunct="1">
              <a:lnSpc>
                <a:spcPct val="80000"/>
              </a:lnSpc>
            </a:pPr>
            <a:r>
              <a:rPr lang="fr-FR" altLang="fr-FR" sz="2000" i="1" dirty="0"/>
              <a:t>Qui a dit qu’il fallait remplacer les clients fidèles par des nouveaux clients ?</a:t>
            </a:r>
          </a:p>
          <a:p>
            <a:pPr eaLnBrk="1" hangingPunct="1">
              <a:lnSpc>
                <a:spcPct val="80000"/>
              </a:lnSpc>
            </a:pPr>
            <a:endParaRPr lang="fr-FR" altLang="fr-FR" sz="2000" i="1" dirty="0"/>
          </a:p>
          <a:p>
            <a:pPr eaLnBrk="1" hangingPunct="1">
              <a:lnSpc>
                <a:spcPct val="80000"/>
              </a:lnSpc>
            </a:pPr>
            <a:r>
              <a:rPr lang="fr-FR" altLang="fr-FR" sz="2000" dirty="0"/>
              <a:t>Il convient que la DG maintienne coûte que coûte ses objectifs de clients fidèles et réduise les flux des nouveaux clients.</a:t>
            </a:r>
          </a:p>
          <a:p>
            <a:pPr eaLnBrk="1" hangingPunct="1">
              <a:lnSpc>
                <a:spcPct val="80000"/>
              </a:lnSpc>
              <a:buFontTx/>
              <a:buNone/>
            </a:pPr>
            <a:endParaRPr lang="fr-FR" altLang="fr-FR" sz="2000" dirty="0"/>
          </a:p>
          <a:p>
            <a:pPr eaLnBrk="1" hangingPunct="1">
              <a:lnSpc>
                <a:spcPct val="80000"/>
              </a:lnSpc>
            </a:pPr>
            <a:r>
              <a:rPr lang="fr-FR" altLang="fr-FR" sz="2000" dirty="0"/>
              <a:t>Il est opportun de mettre en place un système de primes ou d’intéressement pour la FDV pour l’encourager à atteindre les objectifs ci-dessus (clients fidèles).</a:t>
            </a:r>
          </a:p>
          <a:p>
            <a:pPr eaLnBrk="1" hangingPunct="1">
              <a:lnSpc>
                <a:spcPct val="80000"/>
              </a:lnSpc>
              <a:buFontTx/>
              <a:buNone/>
            </a:pPr>
            <a:endParaRPr lang="fr-FR" altLang="fr-FR" sz="2000" dirty="0"/>
          </a:p>
          <a:p>
            <a:pPr eaLnBrk="1" hangingPunct="1">
              <a:lnSpc>
                <a:spcPct val="80000"/>
              </a:lnSpc>
            </a:pPr>
            <a:r>
              <a:rPr lang="fr-FR" altLang="fr-FR" sz="2000" dirty="0"/>
              <a:t>Il faut décloisonner les services afin d’améliorer la prise de décision transversale en mutant quelques personnes du service commercial au service clientèle (changement de représentation des problèmes posés)</a:t>
            </a:r>
            <a:r>
              <a:rPr lang="fr-FR" altLang="fr-FR" sz="2400" dirty="0"/>
              <a:t> </a:t>
            </a:r>
          </a:p>
        </p:txBody>
      </p:sp>
      <p:sp>
        <p:nvSpPr>
          <p:cNvPr id="2" name="Espace réservé du numéro de diapositive 1"/>
          <p:cNvSpPr>
            <a:spLocks noGrp="1"/>
          </p:cNvSpPr>
          <p:nvPr>
            <p:ph type="sldNum" sz="quarter" idx="12"/>
            <p:custDataLst>
              <p:tags r:id="rId3"/>
            </p:custDataLst>
          </p:nvPr>
        </p:nvSpPr>
        <p:spPr/>
        <p:txBody>
          <a:bodyPr/>
          <a:lstStyle/>
          <a:p>
            <a:pPr>
              <a:defRPr/>
            </a:pPr>
            <a:fld id="{5C3F2EC7-9045-40C6-96A9-192771D7A0D3}" type="slidenum">
              <a:rPr lang="fr-FR" altLang="fr-FR" smtClean="0"/>
              <a:pPr>
                <a:defRPr/>
              </a:pPr>
              <a:t>29</a:t>
            </a:fld>
            <a:endParaRPr lang="fr-FR" altLang="fr-FR"/>
          </a:p>
        </p:txBody>
      </p:sp>
    </p:spTree>
    <p:extLst>
      <p:ext uri="{BB962C8B-B14F-4D97-AF65-F5344CB8AC3E}">
        <p14:creationId xmlns:p14="http://schemas.microsoft.com/office/powerpoint/2010/main" val="318178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C9F930D6-310B-4F4F-8CB8-6E7CDFDFA73E}" type="slidenum">
              <a:rPr lang="fr-FR" smtClean="0"/>
              <a:pPr/>
              <a:t>3</a:t>
            </a:fld>
            <a:endParaRPr lang="fr-FR"/>
          </a:p>
        </p:txBody>
      </p:sp>
      <p:pic>
        <p:nvPicPr>
          <p:cNvPr id="5" name="Image 4"/>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a:off x="5004047" y="1280921"/>
            <a:ext cx="3982212" cy="5240274"/>
          </a:xfrm>
          <a:prstGeom prst="rect">
            <a:avLst/>
          </a:prstGeom>
          <a:ln>
            <a:noFill/>
          </a:ln>
          <a:effectLst>
            <a:outerShdw blurRad="292100" dist="139700" dir="2700000" algn="tl" rotWithShape="0">
              <a:srgbClr val="333333">
                <a:alpha val="65000"/>
              </a:srgbClr>
            </a:outerShdw>
          </a:effectLst>
        </p:spPr>
      </p:pic>
      <p:pic>
        <p:nvPicPr>
          <p:cNvPr id="3074" name="Picture 2" descr="SAP"/>
          <p:cNvPicPr>
            <a:picLocks noChangeAspect="1" noChangeArrowheads="1"/>
          </p:cNvPicPr>
          <p:nvPr>
            <p:custDataLst>
              <p:tags r:id="rId3"/>
            </p:custDataLst>
          </p:nvPr>
        </p:nvPicPr>
        <p:blipFill>
          <a:blip r:embed="rId21">
            <a:extLst>
              <a:ext uri="{28A0092B-C50C-407E-A947-70E740481C1C}">
                <a14:useLocalDpi xmlns:a14="http://schemas.microsoft.com/office/drawing/2010/main" val="0"/>
              </a:ext>
            </a:extLst>
          </a:blip>
          <a:srcRect/>
          <a:stretch>
            <a:fillRect/>
          </a:stretch>
        </p:blipFill>
        <p:spPr bwMode="auto">
          <a:xfrm>
            <a:off x="188098" y="3520237"/>
            <a:ext cx="1359566" cy="67978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4"/>
            </p:custDataLst>
          </p:nvPr>
        </p:nvSpPr>
        <p:spPr>
          <a:xfrm>
            <a:off x="2195736" y="2284002"/>
            <a:ext cx="2076209" cy="1200329"/>
          </a:xfrm>
          <a:prstGeom prst="rect">
            <a:avLst/>
          </a:prstGeom>
          <a:noFill/>
        </p:spPr>
        <p:txBody>
          <a:bodyPr wrap="none" rtlCol="0">
            <a:spAutoFit/>
          </a:bodyPr>
          <a:lstStyle/>
          <a:p>
            <a:pPr algn="ctr"/>
            <a:r>
              <a:rPr lang="fr-FR" dirty="0"/>
              <a:t>Modélisation des</a:t>
            </a:r>
          </a:p>
          <a:p>
            <a:pPr algn="ctr"/>
            <a:r>
              <a:rPr lang="fr-FR" dirty="0"/>
              <a:t>Processus par la </a:t>
            </a:r>
          </a:p>
          <a:p>
            <a:pPr algn="ctr"/>
            <a:r>
              <a:rPr lang="fr-FR" dirty="0"/>
              <a:t>Dynamique des</a:t>
            </a:r>
          </a:p>
          <a:p>
            <a:pPr algn="ctr"/>
            <a:r>
              <a:rPr lang="fr-FR" dirty="0"/>
              <a:t>Systèmes</a:t>
            </a:r>
          </a:p>
        </p:txBody>
      </p:sp>
      <p:sp>
        <p:nvSpPr>
          <p:cNvPr id="7" name="Rectangle 6">
            <a:hlinkClick r:id="rId22"/>
          </p:cNvPr>
          <p:cNvSpPr/>
          <p:nvPr>
            <p:custDataLst>
              <p:tags r:id="rId5"/>
            </p:custDataLst>
          </p:nvPr>
        </p:nvSpPr>
        <p:spPr>
          <a:xfrm>
            <a:off x="203874" y="4581128"/>
            <a:ext cx="4572000" cy="307777"/>
          </a:xfrm>
          <a:prstGeom prst="rect">
            <a:avLst/>
          </a:prstGeom>
        </p:spPr>
        <p:txBody>
          <a:bodyPr>
            <a:spAutoFit/>
          </a:bodyPr>
          <a:lstStyle/>
          <a:p>
            <a:r>
              <a:rPr lang="fr-FR" sz="1400" dirty="0">
                <a:solidFill>
                  <a:schemeClr val="accent5">
                    <a:lumMod val="20000"/>
                    <a:lumOff val="80000"/>
                  </a:schemeClr>
                </a:solidFill>
              </a:rPr>
              <a:t>http://en.wikipedia.org/wiki/System_dynamics</a:t>
            </a:r>
          </a:p>
        </p:txBody>
      </p:sp>
      <p:sp>
        <p:nvSpPr>
          <p:cNvPr id="8" name="ZoneTexte 7"/>
          <p:cNvSpPr txBox="1"/>
          <p:nvPr>
            <p:custDataLst>
              <p:tags r:id="rId6"/>
            </p:custDataLst>
          </p:nvPr>
        </p:nvSpPr>
        <p:spPr>
          <a:xfrm>
            <a:off x="395536" y="3059617"/>
            <a:ext cx="583814" cy="369332"/>
          </a:xfrm>
          <a:prstGeom prst="rect">
            <a:avLst/>
          </a:prstGeom>
          <a:noFill/>
        </p:spPr>
        <p:txBody>
          <a:bodyPr wrap="none" rtlCol="0">
            <a:spAutoFit/>
          </a:bodyPr>
          <a:lstStyle/>
          <a:p>
            <a:r>
              <a:rPr lang="fr-FR" dirty="0"/>
              <a:t>ERP</a:t>
            </a:r>
          </a:p>
        </p:txBody>
      </p:sp>
      <p:sp>
        <p:nvSpPr>
          <p:cNvPr id="9" name="Flèche courbée vers la droite 8"/>
          <p:cNvSpPr/>
          <p:nvPr>
            <p:custDataLst>
              <p:tags r:id="rId7"/>
            </p:custDataLst>
          </p:nvPr>
        </p:nvSpPr>
        <p:spPr>
          <a:xfrm>
            <a:off x="2660952" y="3567008"/>
            <a:ext cx="438154" cy="679785"/>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12" name="Flèche courbée vers la droite 11"/>
          <p:cNvSpPr/>
          <p:nvPr>
            <p:custDataLst>
              <p:tags r:id="rId8"/>
            </p:custDataLst>
          </p:nvPr>
        </p:nvSpPr>
        <p:spPr>
          <a:xfrm rot="10800000">
            <a:off x="3155324" y="3541862"/>
            <a:ext cx="438154" cy="679785"/>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11" name="Flèche droite 10"/>
          <p:cNvSpPr/>
          <p:nvPr>
            <p:custDataLst>
              <p:tags r:id="rId9"/>
            </p:custDataLst>
          </p:nvPr>
        </p:nvSpPr>
        <p:spPr>
          <a:xfrm>
            <a:off x="1403734" y="3792586"/>
            <a:ext cx="1152128" cy="21694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4" name="Flèche droite 13"/>
          <p:cNvSpPr/>
          <p:nvPr>
            <p:custDataLst>
              <p:tags r:id="rId10"/>
            </p:custDataLst>
          </p:nvPr>
        </p:nvSpPr>
        <p:spPr>
          <a:xfrm>
            <a:off x="3695881" y="3817732"/>
            <a:ext cx="1152128" cy="21694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3" name="Rectangle 12"/>
          <p:cNvSpPr/>
          <p:nvPr>
            <p:custDataLst>
              <p:tags r:id="rId11"/>
            </p:custDataLst>
          </p:nvPr>
        </p:nvSpPr>
        <p:spPr>
          <a:xfrm>
            <a:off x="5724128" y="1340768"/>
            <a:ext cx="2693366" cy="369332"/>
          </a:xfrm>
          <a:prstGeom prst="rect">
            <a:avLst/>
          </a:prstGeom>
        </p:spPr>
        <p:txBody>
          <a:bodyPr wrap="none">
            <a:spAutoFit/>
          </a:bodyPr>
          <a:lstStyle/>
          <a:p>
            <a:r>
              <a:rPr lang="fr-FR" b="1" dirty="0"/>
              <a:t>Management Cockpit</a:t>
            </a:r>
          </a:p>
        </p:txBody>
      </p:sp>
      <p:sp>
        <p:nvSpPr>
          <p:cNvPr id="15" name="Titre 1"/>
          <p:cNvSpPr>
            <a:spLocks noGrp="1"/>
          </p:cNvSpPr>
          <p:nvPr>
            <p:ph type="title"/>
            <p:custDataLst>
              <p:tags r:id="rId12"/>
            </p:custDataLst>
          </p:nvPr>
        </p:nvSpPr>
        <p:spPr>
          <a:xfrm>
            <a:off x="1183956" y="0"/>
            <a:ext cx="8256435" cy="990600"/>
          </a:xfrm>
        </p:spPr>
        <p:txBody>
          <a:bodyPr>
            <a:noAutofit/>
          </a:bodyPr>
          <a:lstStyle/>
          <a:p>
            <a:pPr algn="ctr"/>
            <a:r>
              <a:rPr lang="fr-FR" sz="3600" dirty="0"/>
              <a:t>Management Cockpit</a:t>
            </a:r>
            <a:br>
              <a:rPr lang="fr-FR" sz="3600" dirty="0"/>
            </a:br>
            <a:r>
              <a:rPr lang="fr-FR" sz="3600" dirty="0"/>
              <a:t>Visual Management</a:t>
            </a:r>
          </a:p>
        </p:txBody>
      </p:sp>
      <p:sp>
        <p:nvSpPr>
          <p:cNvPr id="4" name="ZoneTexte 3"/>
          <p:cNvSpPr txBox="1"/>
          <p:nvPr>
            <p:custDataLst>
              <p:tags r:id="rId13"/>
            </p:custDataLst>
          </p:nvPr>
        </p:nvSpPr>
        <p:spPr>
          <a:xfrm>
            <a:off x="222467" y="5057370"/>
            <a:ext cx="4447051" cy="1754326"/>
          </a:xfrm>
          <a:prstGeom prst="rect">
            <a:avLst/>
          </a:prstGeom>
          <a:noFill/>
        </p:spPr>
        <p:txBody>
          <a:bodyPr wrap="none" rtlCol="0">
            <a:spAutoFit/>
          </a:bodyPr>
          <a:lstStyle/>
          <a:p>
            <a:r>
              <a:rPr lang="fr-FR" b="1" dirty="0"/>
              <a:t>Thinking System </a:t>
            </a:r>
            <a:r>
              <a:rPr lang="fr-FR" dirty="0"/>
              <a:t>: penser la complexité</a:t>
            </a:r>
          </a:p>
          <a:p>
            <a:r>
              <a:rPr lang="fr-FR" dirty="0"/>
              <a:t>avec l’approche systémique</a:t>
            </a:r>
          </a:p>
          <a:p>
            <a:endParaRPr lang="fr-FR" dirty="0"/>
          </a:p>
          <a:p>
            <a:r>
              <a:rPr lang="fr-FR" b="1" dirty="0"/>
              <a:t>Management Cockpit </a:t>
            </a:r>
            <a:r>
              <a:rPr lang="fr-FR" dirty="0"/>
              <a:t>:</a:t>
            </a:r>
          </a:p>
          <a:p>
            <a:r>
              <a:rPr lang="fr-FR" dirty="0"/>
              <a:t>Le pilotage prospectif de la gestion</a:t>
            </a:r>
          </a:p>
          <a:p>
            <a:r>
              <a:rPr lang="fr-FR" dirty="0"/>
              <a:t>et la prise de décision collective</a:t>
            </a:r>
          </a:p>
        </p:txBody>
      </p:sp>
      <p:pic>
        <p:nvPicPr>
          <p:cNvPr id="2" name="Picture 2"/>
          <p:cNvPicPr>
            <a:picLocks noChangeAspect="1" noChangeArrowheads="1"/>
          </p:cNvPicPr>
          <p:nvPr>
            <p:custDataLst>
              <p:tags r:id="rId14"/>
            </p:custDataLst>
          </p:nvPr>
        </p:nvPicPr>
        <p:blipFill>
          <a:blip r:embed="rId23">
            <a:extLst>
              <a:ext uri="{28A0092B-C50C-407E-A947-70E740481C1C}">
                <a14:useLocalDpi xmlns:a14="http://schemas.microsoft.com/office/drawing/2010/main" val="0"/>
              </a:ext>
            </a:extLst>
          </a:blip>
          <a:srcRect/>
          <a:stretch>
            <a:fillRect/>
          </a:stretch>
        </p:blipFill>
        <p:spPr bwMode="auto">
          <a:xfrm>
            <a:off x="395536" y="1634681"/>
            <a:ext cx="816935" cy="712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lèche droite 15"/>
          <p:cNvSpPr/>
          <p:nvPr>
            <p:custDataLst>
              <p:tags r:id="rId15"/>
            </p:custDataLst>
          </p:nvPr>
        </p:nvSpPr>
        <p:spPr>
          <a:xfrm rot="2028036">
            <a:off x="1173978" y="2293248"/>
            <a:ext cx="1152128" cy="21694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0" name="Picture 2"/>
          <p:cNvPicPr>
            <a:picLocks noChangeAspect="1" noChangeArrowheads="1"/>
          </p:cNvPicPr>
          <p:nvPr>
            <p:custDataLst>
              <p:tags r:id="rId16"/>
            </p:custDataLst>
          </p:nvPr>
        </p:nvPicPr>
        <p:blipFill>
          <a:blip r:embed="rId24">
            <a:extLst>
              <a:ext uri="{28A0092B-C50C-407E-A947-70E740481C1C}">
                <a14:useLocalDpi xmlns:a14="http://schemas.microsoft.com/office/drawing/2010/main" val="0"/>
              </a:ext>
            </a:extLst>
          </a:blip>
          <a:srcRect/>
          <a:stretch>
            <a:fillRect/>
          </a:stretch>
        </p:blipFill>
        <p:spPr bwMode="auto">
          <a:xfrm>
            <a:off x="1812833" y="804671"/>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custDataLst>
              <p:tags r:id="rId17"/>
            </p:custDataLst>
          </p:nvPr>
        </p:nvSpPr>
        <p:spPr>
          <a:xfrm>
            <a:off x="2800364" y="1156102"/>
            <a:ext cx="1148071" cy="369332"/>
          </a:xfrm>
          <a:prstGeom prst="rect">
            <a:avLst/>
          </a:prstGeom>
          <a:noFill/>
        </p:spPr>
        <p:txBody>
          <a:bodyPr wrap="none" rtlCol="0">
            <a:spAutoFit/>
          </a:bodyPr>
          <a:lstStyle/>
          <a:p>
            <a:r>
              <a:rPr lang="fr-FR" dirty="0" err="1"/>
              <a:t>Big</a:t>
            </a:r>
            <a:r>
              <a:rPr lang="fr-FR" dirty="0"/>
              <a:t> Data</a:t>
            </a:r>
          </a:p>
        </p:txBody>
      </p:sp>
      <p:sp>
        <p:nvSpPr>
          <p:cNvPr id="19" name="Flèche droite 18"/>
          <p:cNvSpPr/>
          <p:nvPr>
            <p:custDataLst>
              <p:tags r:id="rId18"/>
            </p:custDataLst>
          </p:nvPr>
        </p:nvSpPr>
        <p:spPr>
          <a:xfrm rot="2330083">
            <a:off x="2168149" y="1927970"/>
            <a:ext cx="775425" cy="22851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0011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1430" y="8384"/>
            <a:ext cx="8229600" cy="1143000"/>
          </a:xfrm>
        </p:spPr>
        <p:txBody>
          <a:bodyPr/>
          <a:lstStyle/>
          <a:p>
            <a:r>
              <a:rPr lang="fr-FR" sz="4000" dirty="0"/>
              <a:t>Retournement des causes (effets pervers, contre-intuitifs)</a:t>
            </a:r>
          </a:p>
        </p:txBody>
      </p:sp>
      <p:sp>
        <p:nvSpPr>
          <p:cNvPr id="4" name="Espace réservé du numéro de diapositive 3"/>
          <p:cNvSpPr>
            <a:spLocks noGrp="1"/>
          </p:cNvSpPr>
          <p:nvPr>
            <p:ph type="sldNum" sz="quarter" idx="12"/>
            <p:custDataLst>
              <p:tags r:id="rId2"/>
            </p:custDataLst>
          </p:nvPr>
        </p:nvSpPr>
        <p:spPr>
          <a:xfrm>
            <a:off x="8336587" y="6311900"/>
            <a:ext cx="646644" cy="476250"/>
          </a:xfrm>
        </p:spPr>
        <p:txBody>
          <a:bodyPr/>
          <a:lstStyle/>
          <a:p>
            <a:pPr>
              <a:defRPr/>
            </a:pPr>
            <a:fld id="{7D9E50BC-A4E4-4D80-9EDD-C206A06B060D}" type="slidenum">
              <a:rPr lang="fr-FR" altLang="fr-FR" smtClean="0"/>
              <a:pPr>
                <a:defRPr/>
              </a:pPr>
              <a:t>30</a:t>
            </a:fld>
            <a:endParaRPr lang="fr-FR" altLang="fr-FR"/>
          </a:p>
        </p:txBody>
      </p:sp>
      <p:sp>
        <p:nvSpPr>
          <p:cNvPr id="5" name="Rectangle 4"/>
          <p:cNvSpPr/>
          <p:nvPr>
            <p:custDataLst>
              <p:tags r:id="rId3"/>
            </p:custDataLst>
          </p:nvPr>
        </p:nvSpPr>
        <p:spPr>
          <a:xfrm>
            <a:off x="121322" y="1253882"/>
            <a:ext cx="7012210" cy="3254994"/>
          </a:xfrm>
          <a:prstGeom prst="rect">
            <a:avLst/>
          </a:prstGeom>
        </p:spPr>
        <p:txBody>
          <a:bodyPr wrap="square">
            <a:spAutoFit/>
          </a:bodyPr>
          <a:lstStyle/>
          <a:p>
            <a:pPr algn="just">
              <a:lnSpc>
                <a:spcPct val="107000"/>
              </a:lnSpc>
              <a:spcAft>
                <a:spcPts val="600"/>
              </a:spcAft>
            </a:pPr>
            <a:r>
              <a:rPr lang="fr-FR" b="1" dirty="0">
                <a:latin typeface="Times New Roman" panose="02020603050405020304" pitchFamily="18" charset="0"/>
                <a:ea typeface="Times New Roman" panose="02020603050405020304" pitchFamily="18" charset="0"/>
                <a:cs typeface="Times New Roman" panose="02020603050405020304" pitchFamily="18" charset="0"/>
              </a:rPr>
              <a:t>Ex. : Trois décisions combinées peuvent être contradictoires entre elles</a:t>
            </a:r>
          </a:p>
          <a:p>
            <a:pPr marL="285750" indent="-285750" algn="just">
              <a:spcAft>
                <a:spcPts val="0"/>
              </a:spcAft>
              <a:buFont typeface="Arial" panose="020B0604020202020204" pitchFamily="34" charset="0"/>
              <a:buChar char="•"/>
            </a:pPr>
            <a:r>
              <a:rPr lang="fr-FR" dirty="0">
                <a:latin typeface="Calibri" panose="020F0502020204030204" pitchFamily="34" charset="0"/>
                <a:ea typeface="Times New Roman" panose="02020603050405020304" pitchFamily="18" charset="0"/>
                <a:cs typeface="Times New Roman" panose="02020603050405020304" pitchFamily="18" charset="0"/>
              </a:rPr>
              <a:t>O</a:t>
            </a:r>
            <a:r>
              <a:rPr lang="fr-FR" dirty="0">
                <a:effectLst/>
                <a:latin typeface="Calibri" panose="020F0502020204030204" pitchFamily="34" charset="0"/>
                <a:ea typeface="Times New Roman" panose="02020603050405020304" pitchFamily="18" charset="0"/>
                <a:cs typeface="Times New Roman" panose="02020603050405020304" pitchFamily="18" charset="0"/>
              </a:rPr>
              <a:t>n veut favoriser les investissements des entreprises</a:t>
            </a:r>
          </a:p>
          <a:p>
            <a:pPr marL="285750" indent="-285750" algn="just">
              <a:spcAft>
                <a:spcPts val="0"/>
              </a:spcAft>
              <a:buFont typeface="Arial" panose="020B0604020202020204" pitchFamily="34" charset="0"/>
              <a:buChar char="•"/>
            </a:pPr>
            <a:r>
              <a:rPr lang="fr-FR" dirty="0">
                <a:latin typeface="Calibri" panose="020F0502020204030204" pitchFamily="34" charset="0"/>
                <a:ea typeface="Times New Roman" panose="02020603050405020304" pitchFamily="18" charset="0"/>
                <a:cs typeface="Times New Roman" panose="02020603050405020304" pitchFamily="18" charset="0"/>
              </a:rPr>
              <a:t>On espère développer les emplois et réduire le chômage</a:t>
            </a:r>
          </a:p>
          <a:p>
            <a:pPr marL="285750" indent="-285750" algn="just">
              <a:spcAft>
                <a:spcPts val="0"/>
              </a:spcAft>
              <a:buFont typeface="Arial" panose="020B0604020202020204" pitchFamily="34" charset="0"/>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On souhaite développ</a:t>
            </a:r>
            <a:r>
              <a:rPr lang="fr-FR" dirty="0">
                <a:latin typeface="Calibri" panose="020F0502020204030204" pitchFamily="34" charset="0"/>
                <a:ea typeface="Times New Roman" panose="02020603050405020304" pitchFamily="18" charset="0"/>
                <a:cs typeface="Times New Roman" panose="02020603050405020304" pitchFamily="18" charset="0"/>
              </a:rPr>
              <a:t>er les infrastructures publiques (transport, écoles, etc.)</a:t>
            </a:r>
          </a:p>
          <a:p>
            <a:pPr algn="just">
              <a:spcAft>
                <a:spcPts val="0"/>
              </a:spcAft>
            </a:pPr>
            <a:r>
              <a:rPr lang="fr-FR" dirty="0">
                <a:latin typeface="Calibri" panose="020F0502020204030204" pitchFamily="34" charset="0"/>
                <a:ea typeface="Times New Roman" panose="02020603050405020304" pitchFamily="18" charset="0"/>
                <a:cs typeface="Times New Roman" panose="02020603050405020304" pitchFamily="18" charset="0"/>
              </a:rPr>
              <a:t>Pour y arriver, la municipalité souhaite diminuer la contribution foncière des entreprises (CFE) et taxes annexes et communiquer sur cet allégement pour faire venir les entreprises.</a:t>
            </a:r>
          </a:p>
          <a:p>
            <a:pPr algn="just">
              <a:spcAft>
                <a:spcPts val="0"/>
              </a:spcAft>
            </a:pPr>
            <a:r>
              <a:rPr lang="fr-FR" dirty="0">
                <a:latin typeface="Calibri" panose="020F0502020204030204" pitchFamily="34" charset="0"/>
                <a:ea typeface="Times New Roman" panose="02020603050405020304" pitchFamily="18" charset="0"/>
                <a:cs typeface="Times New Roman" panose="02020603050405020304" pitchFamily="18" charset="0"/>
              </a:rPr>
              <a:t>Mais pour quels buts explicites ? : revenus des collectivités,  emplois, démographie…</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 6"/>
          <p:cNvPicPr>
            <a:picLocks noChangeAspect="1"/>
          </p:cNvPicPr>
          <p:nvPr>
            <p:custDataLst>
              <p:tags r:id="rId4"/>
            </p:custDataLst>
          </p:nvPr>
        </p:nvPicPr>
        <p:blipFill>
          <a:blip r:embed="rId23">
            <a:extLst>
              <a:ext uri="{28A0092B-C50C-407E-A947-70E740481C1C}">
                <a14:useLocalDpi xmlns:a14="http://schemas.microsoft.com/office/drawing/2010/main" val="0"/>
              </a:ext>
            </a:extLst>
          </a:blip>
          <a:stretch>
            <a:fillRect/>
          </a:stretch>
        </p:blipFill>
        <p:spPr>
          <a:xfrm>
            <a:off x="7206530" y="2104739"/>
            <a:ext cx="1714500" cy="1691640"/>
          </a:xfrm>
          <a:prstGeom prst="rect">
            <a:avLst/>
          </a:prstGeom>
          <a:ln>
            <a:noFill/>
          </a:ln>
          <a:effectLst>
            <a:outerShdw blurRad="292100" dist="139700" dir="2700000" algn="tl" rotWithShape="0">
              <a:srgbClr val="333333">
                <a:alpha val="65000"/>
              </a:srgbClr>
            </a:outerShdw>
          </a:effectLst>
        </p:spPr>
      </p:pic>
      <p:sp>
        <p:nvSpPr>
          <p:cNvPr id="9" name="ZoneTexte 8"/>
          <p:cNvSpPr txBox="1"/>
          <p:nvPr>
            <p:custDataLst>
              <p:tags r:id="rId5"/>
            </p:custDataLst>
          </p:nvPr>
        </p:nvSpPr>
        <p:spPr>
          <a:xfrm>
            <a:off x="5072026" y="4154731"/>
            <a:ext cx="652102" cy="307777"/>
          </a:xfrm>
          <a:prstGeom prst="rect">
            <a:avLst/>
          </a:prstGeom>
          <a:noFill/>
        </p:spPr>
        <p:txBody>
          <a:bodyPr wrap="none" rtlCol="0">
            <a:spAutoFit/>
          </a:bodyPr>
          <a:lstStyle/>
          <a:p>
            <a:r>
              <a:rPr lang="fr-FR" sz="1400" dirty="0"/>
              <a:t>Taxes</a:t>
            </a:r>
          </a:p>
        </p:txBody>
      </p:sp>
      <p:sp>
        <p:nvSpPr>
          <p:cNvPr id="10" name="ZoneTexte 9"/>
          <p:cNvSpPr txBox="1"/>
          <p:nvPr>
            <p:custDataLst>
              <p:tags r:id="rId6"/>
            </p:custDataLst>
          </p:nvPr>
        </p:nvSpPr>
        <p:spPr>
          <a:xfrm>
            <a:off x="6941399" y="4713255"/>
            <a:ext cx="1468671" cy="523220"/>
          </a:xfrm>
          <a:prstGeom prst="rect">
            <a:avLst/>
          </a:prstGeom>
          <a:noFill/>
        </p:spPr>
        <p:txBody>
          <a:bodyPr wrap="none" rtlCol="0">
            <a:spAutoFit/>
          </a:bodyPr>
          <a:lstStyle/>
          <a:p>
            <a:pPr algn="ctr"/>
            <a:r>
              <a:rPr lang="fr-FR" sz="1400" dirty="0"/>
              <a:t>Investissements</a:t>
            </a:r>
          </a:p>
          <a:p>
            <a:pPr algn="ctr"/>
            <a:r>
              <a:rPr lang="fr-FR" sz="1400" dirty="0"/>
              <a:t>Des entreprises</a:t>
            </a:r>
          </a:p>
        </p:txBody>
      </p:sp>
      <p:sp>
        <p:nvSpPr>
          <p:cNvPr id="11" name="ZoneTexte 10"/>
          <p:cNvSpPr txBox="1"/>
          <p:nvPr>
            <p:custDataLst>
              <p:tags r:id="rId7"/>
            </p:custDataLst>
          </p:nvPr>
        </p:nvSpPr>
        <p:spPr>
          <a:xfrm>
            <a:off x="3008042" y="5064732"/>
            <a:ext cx="1130438" cy="523220"/>
          </a:xfrm>
          <a:prstGeom prst="rect">
            <a:avLst/>
          </a:prstGeom>
          <a:noFill/>
        </p:spPr>
        <p:txBody>
          <a:bodyPr wrap="none" rtlCol="0">
            <a:spAutoFit/>
          </a:bodyPr>
          <a:lstStyle/>
          <a:p>
            <a:pPr algn="ctr"/>
            <a:r>
              <a:rPr lang="fr-FR" sz="1400" dirty="0"/>
              <a:t>Revenus</a:t>
            </a:r>
          </a:p>
          <a:p>
            <a:pPr algn="ctr"/>
            <a:r>
              <a:rPr lang="fr-FR" sz="1400" dirty="0"/>
              <a:t>municipalité</a:t>
            </a:r>
          </a:p>
        </p:txBody>
      </p:sp>
      <p:sp>
        <p:nvSpPr>
          <p:cNvPr id="12" name="ZoneTexte 11"/>
          <p:cNvSpPr txBox="1"/>
          <p:nvPr>
            <p:custDataLst>
              <p:tags r:id="rId8"/>
            </p:custDataLst>
          </p:nvPr>
        </p:nvSpPr>
        <p:spPr>
          <a:xfrm>
            <a:off x="6310871" y="5440854"/>
            <a:ext cx="822661" cy="307777"/>
          </a:xfrm>
          <a:prstGeom prst="rect">
            <a:avLst/>
          </a:prstGeom>
          <a:noFill/>
        </p:spPr>
        <p:txBody>
          <a:bodyPr wrap="none" rtlCol="0">
            <a:spAutoFit/>
          </a:bodyPr>
          <a:lstStyle/>
          <a:p>
            <a:r>
              <a:rPr lang="fr-FR" sz="1400" dirty="0"/>
              <a:t>Emplois</a:t>
            </a:r>
          </a:p>
        </p:txBody>
      </p:sp>
      <p:sp>
        <p:nvSpPr>
          <p:cNvPr id="13" name="ZoneTexte 12"/>
          <p:cNvSpPr txBox="1"/>
          <p:nvPr>
            <p:custDataLst>
              <p:tags r:id="rId9"/>
            </p:custDataLst>
          </p:nvPr>
        </p:nvSpPr>
        <p:spPr>
          <a:xfrm>
            <a:off x="4882551" y="5649558"/>
            <a:ext cx="1031051" cy="307777"/>
          </a:xfrm>
          <a:prstGeom prst="rect">
            <a:avLst/>
          </a:prstGeom>
          <a:noFill/>
        </p:spPr>
        <p:txBody>
          <a:bodyPr wrap="none" rtlCol="0">
            <a:spAutoFit/>
          </a:bodyPr>
          <a:lstStyle/>
          <a:p>
            <a:r>
              <a:rPr lang="fr-FR" sz="1400" dirty="0"/>
              <a:t>Population</a:t>
            </a:r>
          </a:p>
        </p:txBody>
      </p:sp>
      <p:sp>
        <p:nvSpPr>
          <p:cNvPr id="14" name="ZoneTexte 13"/>
          <p:cNvSpPr txBox="1"/>
          <p:nvPr>
            <p:custDataLst>
              <p:tags r:id="rId10"/>
            </p:custDataLst>
          </p:nvPr>
        </p:nvSpPr>
        <p:spPr>
          <a:xfrm>
            <a:off x="6437896" y="6212206"/>
            <a:ext cx="1237839" cy="523220"/>
          </a:xfrm>
          <a:prstGeom prst="rect">
            <a:avLst/>
          </a:prstGeom>
          <a:noFill/>
        </p:spPr>
        <p:txBody>
          <a:bodyPr wrap="none" rtlCol="0">
            <a:spAutoFit/>
          </a:bodyPr>
          <a:lstStyle/>
          <a:p>
            <a:pPr algn="ctr"/>
            <a:r>
              <a:rPr lang="fr-FR" sz="1400" dirty="0"/>
              <a:t>Infrastructure</a:t>
            </a:r>
          </a:p>
          <a:p>
            <a:pPr algn="ctr"/>
            <a:r>
              <a:rPr lang="fr-FR" sz="1400" dirty="0"/>
              <a:t>publique</a:t>
            </a:r>
          </a:p>
        </p:txBody>
      </p:sp>
      <p:cxnSp>
        <p:nvCxnSpPr>
          <p:cNvPr id="16" name="Connecteur : en arc 15"/>
          <p:cNvCxnSpPr>
            <a:stCxn id="9" idx="3"/>
            <a:endCxn id="10" idx="0"/>
          </p:cNvCxnSpPr>
          <p:nvPr>
            <p:custDataLst>
              <p:tags r:id="rId11"/>
            </p:custDataLst>
          </p:nvPr>
        </p:nvCxnSpPr>
        <p:spPr>
          <a:xfrm>
            <a:off x="5724128" y="4308620"/>
            <a:ext cx="1951607" cy="404635"/>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eur : en arc 18"/>
          <p:cNvCxnSpPr>
            <a:stCxn id="10" idx="2"/>
            <a:endCxn id="12" idx="3"/>
          </p:cNvCxnSpPr>
          <p:nvPr>
            <p:custDataLst>
              <p:tags r:id="rId12"/>
            </p:custDataLst>
          </p:nvPr>
        </p:nvCxnSpPr>
        <p:spPr>
          <a:xfrm rot="5400000">
            <a:off x="7225500" y="5144508"/>
            <a:ext cx="358268" cy="542203"/>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1" name="Connecteur : en arc 20"/>
          <p:cNvCxnSpPr>
            <a:cxnSpLocks/>
          </p:cNvCxnSpPr>
          <p:nvPr>
            <p:custDataLst>
              <p:tags r:id="rId13"/>
            </p:custDataLst>
          </p:nvPr>
        </p:nvCxnSpPr>
        <p:spPr>
          <a:xfrm rot="16200000" flipH="1">
            <a:off x="5677655" y="5655599"/>
            <a:ext cx="516481" cy="103981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3" name="Connecteur : en arc 22"/>
          <p:cNvCxnSpPr>
            <a:cxnSpLocks/>
          </p:cNvCxnSpPr>
          <p:nvPr>
            <p:custDataLst>
              <p:tags r:id="rId14"/>
            </p:custDataLst>
          </p:nvPr>
        </p:nvCxnSpPr>
        <p:spPr>
          <a:xfrm rot="10800000">
            <a:off x="3753060" y="5636599"/>
            <a:ext cx="2684836" cy="913425"/>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eur : en arc 26"/>
          <p:cNvCxnSpPr>
            <a:cxnSpLocks/>
            <a:stCxn id="13" idx="0"/>
          </p:cNvCxnSpPr>
          <p:nvPr>
            <p:custDataLst>
              <p:tags r:id="rId15"/>
            </p:custDataLst>
          </p:nvPr>
        </p:nvCxnSpPr>
        <p:spPr>
          <a:xfrm rot="16200000" flipV="1">
            <a:off x="4682790" y="4934271"/>
            <a:ext cx="350777" cy="1079798"/>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29" name="Connecteur : en arc 28"/>
          <p:cNvCxnSpPr>
            <a:cxnSpLocks/>
            <a:endCxn id="9" idx="1"/>
          </p:cNvCxnSpPr>
          <p:nvPr>
            <p:custDataLst>
              <p:tags r:id="rId16"/>
            </p:custDataLst>
          </p:nvPr>
        </p:nvCxnSpPr>
        <p:spPr>
          <a:xfrm rot="5400000" flipH="1" flipV="1">
            <a:off x="4048268" y="4013413"/>
            <a:ext cx="728551" cy="1318966"/>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Connecteur : en arc 30"/>
          <p:cNvCxnSpPr>
            <a:cxnSpLocks/>
            <a:stCxn id="9" idx="2"/>
          </p:cNvCxnSpPr>
          <p:nvPr>
            <p:custDataLst>
              <p:tags r:id="rId17"/>
            </p:custDataLst>
          </p:nvPr>
        </p:nvCxnSpPr>
        <p:spPr>
          <a:xfrm rot="5400000">
            <a:off x="4440042" y="4340745"/>
            <a:ext cx="836273" cy="1079798"/>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3" name="Connecteur : en arc 32"/>
          <p:cNvCxnSpPr>
            <a:stCxn id="12" idx="2"/>
            <a:endCxn id="13" idx="3"/>
          </p:cNvCxnSpPr>
          <p:nvPr>
            <p:custDataLst>
              <p:tags r:id="rId18"/>
            </p:custDataLst>
          </p:nvPr>
        </p:nvCxnSpPr>
        <p:spPr>
          <a:xfrm rot="5400000">
            <a:off x="6290494" y="5371739"/>
            <a:ext cx="54816" cy="808600"/>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9" name="Connecteur : en arc 38"/>
          <p:cNvCxnSpPr>
            <a:stCxn id="14" idx="3"/>
            <a:endCxn id="10" idx="3"/>
          </p:cNvCxnSpPr>
          <p:nvPr>
            <p:custDataLst>
              <p:tags r:id="rId19"/>
            </p:custDataLst>
          </p:nvPr>
        </p:nvCxnSpPr>
        <p:spPr>
          <a:xfrm flipV="1">
            <a:off x="7675735" y="4974865"/>
            <a:ext cx="734335" cy="1498951"/>
          </a:xfrm>
          <a:prstGeom prst="curvedConnector3">
            <a:avLst>
              <a:gd name="adj1" fmla="val 131130"/>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44" name="ZoneTexte 43"/>
          <p:cNvSpPr txBox="1"/>
          <p:nvPr>
            <p:custDataLst>
              <p:tags r:id="rId20"/>
            </p:custDataLst>
          </p:nvPr>
        </p:nvSpPr>
        <p:spPr>
          <a:xfrm>
            <a:off x="22842" y="4785621"/>
            <a:ext cx="3285563" cy="1877437"/>
          </a:xfrm>
          <a:prstGeom prst="rect">
            <a:avLst/>
          </a:prstGeom>
          <a:noFill/>
        </p:spPr>
        <p:txBody>
          <a:bodyPr wrap="square" rtlCol="0">
            <a:spAutoFit/>
          </a:bodyPr>
          <a:lstStyle/>
          <a:p>
            <a:r>
              <a:rPr lang="fr-FR" sz="1400" dirty="0">
                <a:latin typeface="Calibri" panose="020F0502020204030204" pitchFamily="34" charset="0"/>
                <a:cs typeface="Calibri" panose="020F0502020204030204" pitchFamily="34" charset="0"/>
              </a:rPr>
              <a:t>Une chaine de relations causales.</a:t>
            </a:r>
          </a:p>
          <a:p>
            <a:r>
              <a:rPr lang="fr-FR" sz="1400" dirty="0">
                <a:latin typeface="Calibri" panose="020F0502020204030204" pitchFamily="34" charset="0"/>
                <a:cs typeface="Calibri" panose="020F0502020204030204" pitchFamily="34" charset="0"/>
              </a:rPr>
              <a:t>Causalité récursive, pensée circulaire</a:t>
            </a:r>
          </a:p>
          <a:p>
            <a:r>
              <a:rPr lang="fr-FR" sz="1400" dirty="0">
                <a:latin typeface="Calibri" panose="020F0502020204030204" pitchFamily="34" charset="0"/>
                <a:cs typeface="Calibri" panose="020F0502020204030204" pitchFamily="34" charset="0"/>
              </a:rPr>
              <a:t>Feedback ou boucle de rétroaction</a:t>
            </a:r>
          </a:p>
          <a:p>
            <a:endParaRPr lang="fr-FR" sz="14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Polarité des relations : </a:t>
            </a:r>
          </a:p>
          <a:p>
            <a:r>
              <a:rPr lang="fr-FR" sz="1400" dirty="0">
                <a:latin typeface="Calibri" panose="020F0502020204030204" pitchFamily="34" charset="0"/>
                <a:cs typeface="Calibri" panose="020F0502020204030204" pitchFamily="34" charset="0"/>
              </a:rPr>
              <a:t>rouge </a:t>
            </a:r>
            <a:r>
              <a:rPr lang="fr-FR" sz="1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fr-FR" sz="1400" dirty="0">
                <a:latin typeface="Calibri" panose="020F0502020204030204" pitchFamily="34" charset="0"/>
                <a:cs typeface="Calibri" panose="020F0502020204030204" pitchFamily="34" charset="0"/>
              </a:rPr>
              <a:t>opposition (O)</a:t>
            </a:r>
          </a:p>
          <a:p>
            <a:r>
              <a:rPr lang="fr-FR" sz="1400" dirty="0">
                <a:latin typeface="Calibri" panose="020F0502020204030204" pitchFamily="34" charset="0"/>
                <a:cs typeface="Calibri" panose="020F0502020204030204" pitchFamily="34" charset="0"/>
              </a:rPr>
              <a:t>Bleu </a:t>
            </a:r>
            <a:r>
              <a:rPr lang="fr-FR" sz="1400" dirty="0">
                <a:solidFill>
                  <a:srgbClr val="0070C0"/>
                </a:solidFill>
                <a:latin typeface="Calibri" panose="020F0502020204030204" pitchFamily="34" charset="0"/>
                <a:cs typeface="Calibri" panose="020F0502020204030204" pitchFamily="34" charset="0"/>
                <a:sym typeface="Wingdings" panose="05000000000000000000" pitchFamily="2" charset="2"/>
              </a:rPr>
              <a:t></a:t>
            </a:r>
            <a:r>
              <a:rPr lang="fr-FR" sz="1400" dirty="0">
                <a:latin typeface="Calibri" panose="020F0502020204030204" pitchFamily="34" charset="0"/>
                <a:cs typeface="Calibri" panose="020F0502020204030204" pitchFamily="34" charset="0"/>
                <a:sym typeface="Wingdings" panose="05000000000000000000" pitchFamily="2" charset="2"/>
              </a:rPr>
              <a:t> </a:t>
            </a:r>
            <a:r>
              <a:rPr lang="fr-FR" sz="1400" dirty="0">
                <a:latin typeface="Calibri" panose="020F0502020204030204" pitchFamily="34" charset="0"/>
                <a:cs typeface="Calibri" panose="020F0502020204030204" pitchFamily="34" charset="0"/>
              </a:rPr>
              <a:t>dans le même sens (S)</a:t>
            </a: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76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rtl="0"/>
            <a:fld id="{BD266BE7-899D-4075-917F-DBDE33B6B692}" type="slidenum">
              <a:rPr lang="fr-FR" smtClean="0"/>
              <a:t>31</a:t>
            </a:fld>
            <a:endParaRPr lang="fr-FR" dirty="0"/>
          </a:p>
        </p:txBody>
      </p:sp>
      <p:sp>
        <p:nvSpPr>
          <p:cNvPr id="4" name="ZoneTexte 3"/>
          <p:cNvSpPr txBox="1"/>
          <p:nvPr>
            <p:custDataLst>
              <p:tags r:id="rId2"/>
            </p:custDataLst>
          </p:nvPr>
        </p:nvSpPr>
        <p:spPr>
          <a:xfrm>
            <a:off x="111822" y="1679999"/>
            <a:ext cx="6990822" cy="2308324"/>
          </a:xfrm>
          <a:prstGeom prst="rect">
            <a:avLst/>
          </a:prstGeom>
          <a:noFill/>
        </p:spPr>
        <p:txBody>
          <a:bodyPr wrap="square" rtlCol="0">
            <a:spAutoFit/>
          </a:bodyPr>
          <a:lstStyle/>
          <a:p>
            <a:pPr algn="just"/>
            <a:r>
              <a:rPr lang="fr-FR" dirty="0"/>
              <a:t>En 1989, le gouvernement du Mexique lance un programme antipollution dans l’une des plus grandes villes polluées du monde : Mexico. Il s’agissait de lutter contre les émissions de gaz d’échappement des voitures et des camions. Chaque voiture à tour de rôle devait rester au garage un jour par semaine selon certaines plaques d’immatriculation. La logique était claire : moins de voitures dans la ville devaient entraîner moins de pollution dans l’air. </a:t>
            </a:r>
          </a:p>
        </p:txBody>
      </p:sp>
      <p:sp>
        <p:nvSpPr>
          <p:cNvPr id="13" name="ZoneTexte 12"/>
          <p:cNvSpPr txBox="1"/>
          <p:nvPr>
            <p:custDataLst>
              <p:tags r:id="rId3"/>
            </p:custDataLst>
          </p:nvPr>
        </p:nvSpPr>
        <p:spPr>
          <a:xfrm>
            <a:off x="827315" y="4874078"/>
            <a:ext cx="184731" cy="369332"/>
          </a:xfrm>
          <a:prstGeom prst="rect">
            <a:avLst/>
          </a:prstGeom>
          <a:noFill/>
        </p:spPr>
        <p:txBody>
          <a:bodyPr wrap="none" rtlCol="0">
            <a:spAutoFit/>
          </a:bodyPr>
          <a:lstStyle/>
          <a:p>
            <a:endParaRPr lang="fr-FR" dirty="0"/>
          </a:p>
        </p:txBody>
      </p:sp>
      <p:sp>
        <p:nvSpPr>
          <p:cNvPr id="2" name="ZoneTexte 1"/>
          <p:cNvSpPr txBox="1"/>
          <p:nvPr>
            <p:custDataLst>
              <p:tags r:id="rId4"/>
            </p:custDataLst>
          </p:nvPr>
        </p:nvSpPr>
        <p:spPr>
          <a:xfrm>
            <a:off x="111822" y="4054498"/>
            <a:ext cx="3429144" cy="369332"/>
          </a:xfrm>
          <a:prstGeom prst="rect">
            <a:avLst/>
          </a:prstGeom>
          <a:noFill/>
        </p:spPr>
        <p:txBody>
          <a:bodyPr wrap="none" rtlCol="0">
            <a:spAutoFit/>
          </a:bodyPr>
          <a:lstStyle/>
          <a:p>
            <a:r>
              <a:rPr lang="fr-FR" dirty="0"/>
              <a:t>Selon vous, que s’est-il passé ?</a:t>
            </a:r>
          </a:p>
        </p:txBody>
      </p:sp>
      <p:sp>
        <p:nvSpPr>
          <p:cNvPr id="5" name="ZoneTexte 4"/>
          <p:cNvSpPr txBox="1"/>
          <p:nvPr>
            <p:custDataLst>
              <p:tags r:id="rId5"/>
            </p:custDataLst>
          </p:nvPr>
        </p:nvSpPr>
        <p:spPr>
          <a:xfrm flipH="1">
            <a:off x="97970" y="4526538"/>
            <a:ext cx="7093752" cy="2308324"/>
          </a:xfrm>
          <a:prstGeom prst="rect">
            <a:avLst/>
          </a:prstGeom>
          <a:noFill/>
        </p:spPr>
        <p:txBody>
          <a:bodyPr wrap="square" rtlCol="0">
            <a:spAutoFit/>
          </a:bodyPr>
          <a:lstStyle/>
          <a:p>
            <a:pPr algn="just"/>
            <a:r>
              <a:rPr lang="fr-FR" dirty="0"/>
              <a:t>Du mécontentement bien sûr, mais surtout, les spécialistes n’ont pas anticipé la réaction des citadins concernés . Chaque famille qui en avait les moyens s’est offert une 2</a:t>
            </a:r>
            <a:r>
              <a:rPr lang="fr-FR" baseline="30000" dirty="0"/>
              <a:t>e</a:t>
            </a:r>
            <a:r>
              <a:rPr lang="fr-FR" dirty="0"/>
              <a:t> voiture (d’occasion et ancienne). Ainsi ils pouvaient rouler n’importe quel jour. Mais ces secondes voitures plus polluantes n’ont fait que </a:t>
            </a:r>
            <a:r>
              <a:rPr lang="fr-FR" b="1" dirty="0"/>
              <a:t>détériorer la qualité de l’air</a:t>
            </a:r>
            <a:r>
              <a:rPr lang="fr-FR" dirty="0"/>
              <a:t> et accessoirement ont augmenté la consommation globale de carburant !  </a:t>
            </a:r>
            <a:r>
              <a:rPr lang="fr-FR" b="1" dirty="0"/>
              <a:t>Voici comment le système s’est verrouillé !</a:t>
            </a:r>
          </a:p>
        </p:txBody>
      </p:sp>
      <p:pic>
        <p:nvPicPr>
          <p:cNvPr id="1026" name="Picture 2" descr="https://www.autoescape.com/images-cms/images/AE/BTOC_FR/BLOG/JANVIER_2014/location-voiture-circulation-alternee.jp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7191722" y="1993681"/>
            <a:ext cx="1714500" cy="131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grid.blog.lemonde.fr/files/2012/08/13226490171-300x225.jpg"/>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7298878" y="4874078"/>
            <a:ext cx="1607344" cy="1205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re 1"/>
          <p:cNvSpPr>
            <a:spLocks noGrp="1"/>
          </p:cNvSpPr>
          <p:nvPr>
            <p:ph type="title"/>
            <p:custDataLst>
              <p:tags r:id="rId8"/>
            </p:custDataLst>
          </p:nvPr>
        </p:nvSpPr>
        <p:spPr>
          <a:xfrm>
            <a:off x="251520" y="141981"/>
            <a:ext cx="8784976" cy="1143000"/>
          </a:xfrm>
        </p:spPr>
        <p:txBody>
          <a:bodyPr/>
          <a:lstStyle/>
          <a:p>
            <a:r>
              <a:rPr lang="fr-FR" sz="4000" dirty="0"/>
              <a:t>Retournement des causes (effets pervers, contre-intuitifs)</a:t>
            </a:r>
          </a:p>
        </p:txBody>
      </p:sp>
    </p:spTree>
    <p:extLst>
      <p:ext uri="{BB962C8B-B14F-4D97-AF65-F5344CB8AC3E}">
        <p14:creationId xmlns:p14="http://schemas.microsoft.com/office/powerpoint/2010/main" val="110292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7464309" y="6381328"/>
            <a:ext cx="1476674" cy="273844"/>
          </a:xfrm>
        </p:spPr>
        <p:txBody>
          <a:bodyPr/>
          <a:lstStyle/>
          <a:p>
            <a:pPr rtl="0"/>
            <a:fld id="{BD266BE7-899D-4075-917F-DBDE33B6B692}" type="slidenum">
              <a:rPr lang="fr-FR" smtClean="0"/>
              <a:t>32</a:t>
            </a:fld>
            <a:endParaRPr lang="fr-FR" dirty="0"/>
          </a:p>
        </p:txBody>
      </p:sp>
      <p:sp>
        <p:nvSpPr>
          <p:cNvPr id="5" name="ZoneTexte 4"/>
          <p:cNvSpPr txBox="1"/>
          <p:nvPr>
            <p:custDataLst>
              <p:tags r:id="rId2"/>
            </p:custDataLst>
          </p:nvPr>
        </p:nvSpPr>
        <p:spPr>
          <a:xfrm>
            <a:off x="127691" y="1660639"/>
            <a:ext cx="4839786" cy="369332"/>
          </a:xfrm>
          <a:prstGeom prst="rect">
            <a:avLst/>
          </a:prstGeom>
          <a:noFill/>
        </p:spPr>
        <p:txBody>
          <a:bodyPr wrap="none" rtlCol="0">
            <a:spAutoFit/>
          </a:bodyPr>
          <a:lstStyle/>
          <a:p>
            <a:r>
              <a:rPr lang="fr-FR" b="1" dirty="0"/>
              <a:t>La pollution à Mexico représenté par la DS</a:t>
            </a:r>
          </a:p>
        </p:txBody>
      </p:sp>
      <p:sp>
        <p:nvSpPr>
          <p:cNvPr id="6" name="ZoneTexte 5"/>
          <p:cNvSpPr txBox="1"/>
          <p:nvPr>
            <p:custDataLst>
              <p:tags r:id="rId3"/>
            </p:custDataLst>
          </p:nvPr>
        </p:nvSpPr>
        <p:spPr>
          <a:xfrm>
            <a:off x="1111719" y="3167349"/>
            <a:ext cx="798617" cy="461665"/>
          </a:xfrm>
          <a:prstGeom prst="rect">
            <a:avLst/>
          </a:prstGeom>
          <a:noFill/>
        </p:spPr>
        <p:txBody>
          <a:bodyPr wrap="none" rtlCol="0">
            <a:spAutoFit/>
          </a:bodyPr>
          <a:lstStyle/>
          <a:p>
            <a:r>
              <a:rPr lang="fr-FR" sz="1200" dirty="0"/>
              <a:t>Pollution</a:t>
            </a:r>
          </a:p>
          <a:p>
            <a:r>
              <a:rPr lang="fr-FR" sz="1200" dirty="0"/>
              <a:t>à Mexico</a:t>
            </a:r>
          </a:p>
        </p:txBody>
      </p:sp>
      <p:sp>
        <p:nvSpPr>
          <p:cNvPr id="7" name="ZoneTexte 6"/>
          <p:cNvSpPr txBox="1"/>
          <p:nvPr>
            <p:custDataLst>
              <p:tags r:id="rId4"/>
            </p:custDataLst>
          </p:nvPr>
        </p:nvSpPr>
        <p:spPr>
          <a:xfrm>
            <a:off x="2178887" y="4482036"/>
            <a:ext cx="738857" cy="276999"/>
          </a:xfrm>
          <a:prstGeom prst="rect">
            <a:avLst/>
          </a:prstGeom>
          <a:noFill/>
        </p:spPr>
        <p:txBody>
          <a:bodyPr wrap="none" rtlCol="0">
            <a:spAutoFit/>
          </a:bodyPr>
          <a:lstStyle/>
          <a:p>
            <a:r>
              <a:rPr lang="fr-FR" sz="1200" dirty="0"/>
              <a:t>Voitures</a:t>
            </a:r>
          </a:p>
        </p:txBody>
      </p:sp>
      <p:sp>
        <p:nvSpPr>
          <p:cNvPr id="8" name="ZoneTexte 7"/>
          <p:cNvSpPr txBox="1"/>
          <p:nvPr>
            <p:custDataLst>
              <p:tags r:id="rId5"/>
            </p:custDataLst>
          </p:nvPr>
        </p:nvSpPr>
        <p:spPr>
          <a:xfrm>
            <a:off x="669931" y="5017920"/>
            <a:ext cx="883576" cy="461665"/>
          </a:xfrm>
          <a:prstGeom prst="rect">
            <a:avLst/>
          </a:prstGeom>
          <a:noFill/>
        </p:spPr>
        <p:txBody>
          <a:bodyPr wrap="none" rtlCol="0">
            <a:spAutoFit/>
          </a:bodyPr>
          <a:lstStyle/>
          <a:p>
            <a:pPr algn="ctr"/>
            <a:r>
              <a:rPr lang="fr-FR" sz="1200" dirty="0"/>
              <a:t>Émissions</a:t>
            </a:r>
          </a:p>
          <a:p>
            <a:pPr algn="ctr"/>
            <a:r>
              <a:rPr lang="fr-FR" sz="1200" dirty="0"/>
              <a:t>de gaz</a:t>
            </a:r>
          </a:p>
        </p:txBody>
      </p:sp>
      <p:cxnSp>
        <p:nvCxnSpPr>
          <p:cNvPr id="10" name="Connecteur : en arc 9"/>
          <p:cNvCxnSpPr>
            <a:stCxn id="6" idx="3"/>
            <a:endCxn id="7" idx="0"/>
          </p:cNvCxnSpPr>
          <p:nvPr>
            <p:custDataLst>
              <p:tags r:id="rId6"/>
            </p:custDataLst>
          </p:nvPr>
        </p:nvCxnSpPr>
        <p:spPr>
          <a:xfrm>
            <a:off x="1910336" y="3398182"/>
            <a:ext cx="637980" cy="108385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2" name="Connecteur : en arc 11"/>
          <p:cNvCxnSpPr>
            <a:stCxn id="7" idx="2"/>
            <a:endCxn id="8" idx="3"/>
          </p:cNvCxnSpPr>
          <p:nvPr>
            <p:custDataLst>
              <p:tags r:id="rId7"/>
            </p:custDataLst>
          </p:nvPr>
        </p:nvCxnSpPr>
        <p:spPr>
          <a:xfrm rot="5400000">
            <a:off x="1806053" y="4506490"/>
            <a:ext cx="489718" cy="99480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14" name="Connecteur : en arc 13"/>
          <p:cNvCxnSpPr>
            <a:stCxn id="8" idx="1"/>
            <a:endCxn id="6" idx="1"/>
          </p:cNvCxnSpPr>
          <p:nvPr>
            <p:custDataLst>
              <p:tags r:id="rId8"/>
            </p:custDataLst>
          </p:nvPr>
        </p:nvCxnSpPr>
        <p:spPr>
          <a:xfrm rot="10800000" flipH="1">
            <a:off x="669931" y="3398183"/>
            <a:ext cx="441788" cy="1850571"/>
          </a:xfrm>
          <a:prstGeom prst="curvedConnector3">
            <a:avLst>
              <a:gd name="adj1" fmla="val -51744"/>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18" name="ZoneTexte 17"/>
          <p:cNvSpPr txBox="1"/>
          <p:nvPr>
            <p:custDataLst>
              <p:tags r:id="rId9"/>
            </p:custDataLst>
          </p:nvPr>
        </p:nvSpPr>
        <p:spPr>
          <a:xfrm>
            <a:off x="3472151" y="3688678"/>
            <a:ext cx="772969" cy="646331"/>
          </a:xfrm>
          <a:prstGeom prst="rect">
            <a:avLst/>
          </a:prstGeom>
          <a:noFill/>
        </p:spPr>
        <p:txBody>
          <a:bodyPr wrap="none" rtlCol="0">
            <a:spAutoFit/>
          </a:bodyPr>
          <a:lstStyle/>
          <a:p>
            <a:r>
              <a:rPr lang="fr-FR" sz="1200" dirty="0" err="1"/>
              <a:t>Pgr</a:t>
            </a:r>
            <a:r>
              <a:rPr lang="fr-FR" sz="1200" dirty="0"/>
              <a:t> lutte</a:t>
            </a:r>
          </a:p>
          <a:p>
            <a:r>
              <a:rPr lang="fr-FR" sz="1200" dirty="0"/>
              <a:t>contre la</a:t>
            </a:r>
          </a:p>
          <a:p>
            <a:r>
              <a:rPr lang="fr-FR" sz="1200" dirty="0"/>
              <a:t>pollution</a:t>
            </a:r>
          </a:p>
        </p:txBody>
      </p:sp>
      <p:cxnSp>
        <p:nvCxnSpPr>
          <p:cNvPr id="20" name="Connecteur : en arc 19"/>
          <p:cNvCxnSpPr>
            <a:stCxn id="6" idx="3"/>
            <a:endCxn id="18" idx="0"/>
          </p:cNvCxnSpPr>
          <p:nvPr>
            <p:custDataLst>
              <p:tags r:id="rId10"/>
            </p:custDataLst>
          </p:nvPr>
        </p:nvCxnSpPr>
        <p:spPr>
          <a:xfrm>
            <a:off x="1910336" y="3398182"/>
            <a:ext cx="1948300" cy="290496"/>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0" name="Connecteur : en arc 29"/>
          <p:cNvCxnSpPr>
            <a:stCxn id="18" idx="2"/>
            <a:endCxn id="7" idx="3"/>
          </p:cNvCxnSpPr>
          <p:nvPr>
            <p:custDataLst>
              <p:tags r:id="rId11"/>
            </p:custDataLst>
          </p:nvPr>
        </p:nvCxnSpPr>
        <p:spPr>
          <a:xfrm rot="5400000">
            <a:off x="3245427" y="4007326"/>
            <a:ext cx="285527" cy="940892"/>
          </a:xfrm>
          <a:prstGeom prst="curvedConnector2">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ZoneTexte 30"/>
          <p:cNvSpPr txBox="1"/>
          <p:nvPr>
            <p:custDataLst>
              <p:tags r:id="rId12"/>
            </p:custDataLst>
          </p:nvPr>
        </p:nvSpPr>
        <p:spPr>
          <a:xfrm>
            <a:off x="2876846" y="4916145"/>
            <a:ext cx="907621" cy="646331"/>
          </a:xfrm>
          <a:prstGeom prst="rect">
            <a:avLst/>
          </a:prstGeom>
          <a:noFill/>
        </p:spPr>
        <p:txBody>
          <a:bodyPr wrap="none" rtlCol="0">
            <a:spAutoFit/>
          </a:bodyPr>
          <a:lstStyle/>
          <a:p>
            <a:pPr algn="ctr"/>
            <a:r>
              <a:rPr lang="fr-FR" sz="1200" dirty="0"/>
              <a:t>Achat 2</a:t>
            </a:r>
            <a:r>
              <a:rPr lang="fr-FR" sz="1200" baseline="30000" dirty="0"/>
              <a:t>e</a:t>
            </a:r>
            <a:endParaRPr lang="fr-FR" sz="1200" dirty="0"/>
          </a:p>
          <a:p>
            <a:pPr algn="ctr"/>
            <a:r>
              <a:rPr lang="fr-FR" sz="1200" dirty="0"/>
              <a:t>Voiture</a:t>
            </a:r>
          </a:p>
          <a:p>
            <a:pPr algn="ctr"/>
            <a:r>
              <a:rPr lang="fr-FR" sz="1200" dirty="0"/>
              <a:t>d’occasion</a:t>
            </a:r>
          </a:p>
        </p:txBody>
      </p:sp>
      <p:cxnSp>
        <p:nvCxnSpPr>
          <p:cNvPr id="33" name="Connecteur : en arc 32"/>
          <p:cNvCxnSpPr>
            <a:stCxn id="18" idx="3"/>
            <a:endCxn id="31" idx="3"/>
          </p:cNvCxnSpPr>
          <p:nvPr>
            <p:custDataLst>
              <p:tags r:id="rId13"/>
            </p:custDataLst>
          </p:nvPr>
        </p:nvCxnSpPr>
        <p:spPr>
          <a:xfrm flipH="1">
            <a:off x="3784467" y="4011844"/>
            <a:ext cx="460653" cy="1227467"/>
          </a:xfrm>
          <a:prstGeom prst="curvedConnector3">
            <a:avLst>
              <a:gd name="adj1" fmla="val -49625"/>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35" name="Connecteur : en arc 34"/>
          <p:cNvCxnSpPr>
            <a:stCxn id="31" idx="2"/>
            <a:endCxn id="8" idx="2"/>
          </p:cNvCxnSpPr>
          <p:nvPr>
            <p:custDataLst>
              <p:tags r:id="rId14"/>
            </p:custDataLst>
          </p:nvPr>
        </p:nvCxnSpPr>
        <p:spPr>
          <a:xfrm rot="5400000" flipH="1">
            <a:off x="2179742" y="4411562"/>
            <a:ext cx="82891" cy="2218938"/>
          </a:xfrm>
          <a:prstGeom prst="curvedConnector3">
            <a:avLst>
              <a:gd name="adj1" fmla="val -275784"/>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36" name="Flèche : courbe vers la gauche 35"/>
          <p:cNvSpPr/>
          <p:nvPr>
            <p:custDataLst>
              <p:tags r:id="rId15"/>
            </p:custDataLst>
          </p:nvPr>
        </p:nvSpPr>
        <p:spPr>
          <a:xfrm>
            <a:off x="1363890" y="4017493"/>
            <a:ext cx="255524" cy="4789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Flèche : courbe vers la gauche 36"/>
          <p:cNvSpPr/>
          <p:nvPr>
            <p:custDataLst>
              <p:tags r:id="rId16"/>
            </p:custDataLst>
          </p:nvPr>
        </p:nvSpPr>
        <p:spPr>
          <a:xfrm>
            <a:off x="2962780" y="3802261"/>
            <a:ext cx="255524" cy="4789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Flèche : courbe vers la gauche 37"/>
          <p:cNvSpPr/>
          <p:nvPr>
            <p:custDataLst>
              <p:tags r:id="rId17"/>
            </p:custDataLst>
          </p:nvPr>
        </p:nvSpPr>
        <p:spPr>
          <a:xfrm>
            <a:off x="2434608" y="5035907"/>
            <a:ext cx="255524" cy="4789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ZoneTexte 38"/>
          <p:cNvSpPr txBox="1"/>
          <p:nvPr>
            <p:custDataLst>
              <p:tags r:id="rId18"/>
            </p:custDataLst>
          </p:nvPr>
        </p:nvSpPr>
        <p:spPr>
          <a:xfrm>
            <a:off x="3782982" y="3352038"/>
            <a:ext cx="338554" cy="369332"/>
          </a:xfrm>
          <a:prstGeom prst="rect">
            <a:avLst/>
          </a:prstGeom>
          <a:noFill/>
        </p:spPr>
        <p:txBody>
          <a:bodyPr wrap="none" rtlCol="0">
            <a:spAutoFit/>
          </a:bodyPr>
          <a:lstStyle/>
          <a:p>
            <a:r>
              <a:rPr lang="fr-FR" dirty="0"/>
              <a:t>S</a:t>
            </a:r>
          </a:p>
        </p:txBody>
      </p:sp>
      <p:sp>
        <p:nvSpPr>
          <p:cNvPr id="41" name="ZoneTexte 40"/>
          <p:cNvSpPr txBox="1"/>
          <p:nvPr>
            <p:custDataLst>
              <p:tags r:id="rId19"/>
            </p:custDataLst>
          </p:nvPr>
        </p:nvSpPr>
        <p:spPr>
          <a:xfrm>
            <a:off x="2536137" y="4173426"/>
            <a:ext cx="338554" cy="369332"/>
          </a:xfrm>
          <a:prstGeom prst="rect">
            <a:avLst/>
          </a:prstGeom>
          <a:noFill/>
        </p:spPr>
        <p:txBody>
          <a:bodyPr wrap="none" rtlCol="0">
            <a:spAutoFit/>
          </a:bodyPr>
          <a:lstStyle/>
          <a:p>
            <a:r>
              <a:rPr lang="fr-FR" dirty="0"/>
              <a:t>S</a:t>
            </a:r>
          </a:p>
        </p:txBody>
      </p:sp>
      <p:sp>
        <p:nvSpPr>
          <p:cNvPr id="42" name="ZoneTexte 41"/>
          <p:cNvSpPr txBox="1"/>
          <p:nvPr>
            <p:custDataLst>
              <p:tags r:id="rId20"/>
            </p:custDataLst>
          </p:nvPr>
        </p:nvSpPr>
        <p:spPr>
          <a:xfrm>
            <a:off x="3824603" y="5251755"/>
            <a:ext cx="338554" cy="369332"/>
          </a:xfrm>
          <a:prstGeom prst="rect">
            <a:avLst/>
          </a:prstGeom>
          <a:noFill/>
        </p:spPr>
        <p:txBody>
          <a:bodyPr wrap="none" rtlCol="0">
            <a:spAutoFit/>
          </a:bodyPr>
          <a:lstStyle/>
          <a:p>
            <a:r>
              <a:rPr lang="fr-FR" dirty="0"/>
              <a:t>S</a:t>
            </a:r>
          </a:p>
        </p:txBody>
      </p:sp>
      <p:sp>
        <p:nvSpPr>
          <p:cNvPr id="43" name="ZoneTexte 42"/>
          <p:cNvSpPr txBox="1"/>
          <p:nvPr>
            <p:custDataLst>
              <p:tags r:id="rId21"/>
            </p:custDataLst>
          </p:nvPr>
        </p:nvSpPr>
        <p:spPr>
          <a:xfrm>
            <a:off x="1533596" y="4888414"/>
            <a:ext cx="338554" cy="369332"/>
          </a:xfrm>
          <a:prstGeom prst="rect">
            <a:avLst/>
          </a:prstGeom>
          <a:noFill/>
        </p:spPr>
        <p:txBody>
          <a:bodyPr wrap="none" rtlCol="0">
            <a:spAutoFit/>
          </a:bodyPr>
          <a:lstStyle/>
          <a:p>
            <a:r>
              <a:rPr lang="fr-FR" dirty="0"/>
              <a:t>S</a:t>
            </a:r>
          </a:p>
        </p:txBody>
      </p:sp>
      <p:sp>
        <p:nvSpPr>
          <p:cNvPr id="44" name="ZoneTexte 43"/>
          <p:cNvSpPr txBox="1"/>
          <p:nvPr>
            <p:custDataLst>
              <p:tags r:id="rId22"/>
            </p:custDataLst>
          </p:nvPr>
        </p:nvSpPr>
        <p:spPr>
          <a:xfrm>
            <a:off x="832133" y="5512455"/>
            <a:ext cx="338554" cy="369332"/>
          </a:xfrm>
          <a:prstGeom prst="rect">
            <a:avLst/>
          </a:prstGeom>
          <a:noFill/>
        </p:spPr>
        <p:txBody>
          <a:bodyPr wrap="none" rtlCol="0">
            <a:spAutoFit/>
          </a:bodyPr>
          <a:lstStyle/>
          <a:p>
            <a:r>
              <a:rPr lang="fr-FR" dirty="0"/>
              <a:t>S</a:t>
            </a:r>
          </a:p>
        </p:txBody>
      </p:sp>
      <p:sp>
        <p:nvSpPr>
          <p:cNvPr id="45" name="ZoneTexte 44"/>
          <p:cNvSpPr txBox="1"/>
          <p:nvPr>
            <p:custDataLst>
              <p:tags r:id="rId23"/>
            </p:custDataLst>
          </p:nvPr>
        </p:nvSpPr>
        <p:spPr>
          <a:xfrm>
            <a:off x="804736" y="3054590"/>
            <a:ext cx="338554" cy="369332"/>
          </a:xfrm>
          <a:prstGeom prst="rect">
            <a:avLst/>
          </a:prstGeom>
          <a:noFill/>
        </p:spPr>
        <p:txBody>
          <a:bodyPr wrap="none" rtlCol="0">
            <a:spAutoFit/>
          </a:bodyPr>
          <a:lstStyle/>
          <a:p>
            <a:r>
              <a:rPr lang="fr-FR" dirty="0"/>
              <a:t>S</a:t>
            </a:r>
          </a:p>
        </p:txBody>
      </p:sp>
      <p:sp>
        <p:nvSpPr>
          <p:cNvPr id="46" name="ZoneTexte 45"/>
          <p:cNvSpPr txBox="1"/>
          <p:nvPr>
            <p:custDataLst>
              <p:tags r:id="rId24"/>
            </p:custDataLst>
          </p:nvPr>
        </p:nvSpPr>
        <p:spPr>
          <a:xfrm>
            <a:off x="2822599" y="4641962"/>
            <a:ext cx="364202" cy="369332"/>
          </a:xfrm>
          <a:prstGeom prst="rect">
            <a:avLst/>
          </a:prstGeom>
          <a:noFill/>
        </p:spPr>
        <p:txBody>
          <a:bodyPr wrap="none" rtlCol="0">
            <a:spAutoFit/>
          </a:bodyPr>
          <a:lstStyle/>
          <a:p>
            <a:r>
              <a:rPr lang="fr-FR" dirty="0"/>
              <a:t>O</a:t>
            </a:r>
          </a:p>
        </p:txBody>
      </p:sp>
      <p:sp>
        <p:nvSpPr>
          <p:cNvPr id="47" name="ZoneTexte 46"/>
          <p:cNvSpPr txBox="1"/>
          <p:nvPr>
            <p:custDataLst>
              <p:tags r:id="rId25"/>
            </p:custDataLst>
          </p:nvPr>
        </p:nvSpPr>
        <p:spPr>
          <a:xfrm>
            <a:off x="5043670" y="1646377"/>
            <a:ext cx="3897313" cy="1200329"/>
          </a:xfrm>
          <a:prstGeom prst="rect">
            <a:avLst/>
          </a:prstGeom>
          <a:noFill/>
        </p:spPr>
        <p:txBody>
          <a:bodyPr wrap="square" rtlCol="0">
            <a:spAutoFit/>
          </a:bodyPr>
          <a:lstStyle/>
          <a:p>
            <a:pPr algn="ctr"/>
            <a:r>
              <a:rPr lang="fr-FR" b="1" dirty="0"/>
              <a:t>Une bonne politique utilise les incitations pour diriger les comportements anticipés vers un état prévisible (Londres)</a:t>
            </a:r>
          </a:p>
        </p:txBody>
      </p:sp>
      <p:sp>
        <p:nvSpPr>
          <p:cNvPr id="48" name="ZoneTexte 47"/>
          <p:cNvSpPr txBox="1"/>
          <p:nvPr>
            <p:custDataLst>
              <p:tags r:id="rId26"/>
            </p:custDataLst>
          </p:nvPr>
        </p:nvSpPr>
        <p:spPr>
          <a:xfrm>
            <a:off x="6738830" y="3239256"/>
            <a:ext cx="865943" cy="461665"/>
          </a:xfrm>
          <a:prstGeom prst="rect">
            <a:avLst/>
          </a:prstGeom>
          <a:noFill/>
        </p:spPr>
        <p:txBody>
          <a:bodyPr wrap="none" rtlCol="0">
            <a:spAutoFit/>
          </a:bodyPr>
          <a:lstStyle/>
          <a:p>
            <a:r>
              <a:rPr lang="fr-FR" sz="1200" dirty="0"/>
              <a:t>Pollution</a:t>
            </a:r>
          </a:p>
          <a:p>
            <a:pPr algn="ctr"/>
            <a:r>
              <a:rPr lang="fr-FR" sz="1200" dirty="0"/>
              <a:t>à Londres</a:t>
            </a:r>
          </a:p>
        </p:txBody>
      </p:sp>
      <p:sp>
        <p:nvSpPr>
          <p:cNvPr id="49" name="ZoneTexte 48"/>
          <p:cNvSpPr txBox="1"/>
          <p:nvPr>
            <p:custDataLst>
              <p:tags r:id="rId27"/>
            </p:custDataLst>
          </p:nvPr>
        </p:nvSpPr>
        <p:spPr>
          <a:xfrm>
            <a:off x="7824405" y="4092635"/>
            <a:ext cx="1087157" cy="461665"/>
          </a:xfrm>
          <a:prstGeom prst="rect">
            <a:avLst/>
          </a:prstGeom>
          <a:noFill/>
        </p:spPr>
        <p:txBody>
          <a:bodyPr wrap="none" rtlCol="0">
            <a:spAutoFit/>
          </a:bodyPr>
          <a:lstStyle/>
          <a:p>
            <a:pPr algn="ctr"/>
            <a:r>
              <a:rPr lang="fr-FR" sz="1200" dirty="0"/>
              <a:t>Péage dans</a:t>
            </a:r>
          </a:p>
          <a:p>
            <a:pPr algn="ctr"/>
            <a:r>
              <a:rPr lang="fr-FR" sz="1200" dirty="0"/>
              <a:t>le centre-ville</a:t>
            </a:r>
          </a:p>
        </p:txBody>
      </p:sp>
      <p:sp>
        <p:nvSpPr>
          <p:cNvPr id="50" name="ZoneTexte 49"/>
          <p:cNvSpPr txBox="1"/>
          <p:nvPr>
            <p:custDataLst>
              <p:tags r:id="rId28"/>
            </p:custDataLst>
          </p:nvPr>
        </p:nvSpPr>
        <p:spPr>
          <a:xfrm>
            <a:off x="6807434" y="4947657"/>
            <a:ext cx="883576" cy="461665"/>
          </a:xfrm>
          <a:prstGeom prst="rect">
            <a:avLst/>
          </a:prstGeom>
          <a:noFill/>
        </p:spPr>
        <p:txBody>
          <a:bodyPr wrap="none" rtlCol="0">
            <a:spAutoFit/>
          </a:bodyPr>
          <a:lstStyle/>
          <a:p>
            <a:pPr algn="ctr"/>
            <a:r>
              <a:rPr lang="fr-FR" sz="1200" dirty="0"/>
              <a:t>Coût de la</a:t>
            </a:r>
          </a:p>
          <a:p>
            <a:pPr algn="ctr"/>
            <a:r>
              <a:rPr lang="fr-FR" sz="1200" dirty="0"/>
              <a:t>conduite</a:t>
            </a:r>
          </a:p>
        </p:txBody>
      </p:sp>
      <p:sp>
        <p:nvSpPr>
          <p:cNvPr id="51" name="ZoneTexte 50"/>
          <p:cNvSpPr txBox="1"/>
          <p:nvPr>
            <p:custDataLst>
              <p:tags r:id="rId29"/>
            </p:custDataLst>
          </p:nvPr>
        </p:nvSpPr>
        <p:spPr>
          <a:xfrm>
            <a:off x="5781078" y="5564614"/>
            <a:ext cx="913135" cy="461665"/>
          </a:xfrm>
          <a:prstGeom prst="rect">
            <a:avLst/>
          </a:prstGeom>
          <a:noFill/>
        </p:spPr>
        <p:txBody>
          <a:bodyPr wrap="none" rtlCol="0">
            <a:spAutoFit/>
          </a:bodyPr>
          <a:lstStyle/>
          <a:p>
            <a:pPr algn="ctr"/>
            <a:r>
              <a:rPr lang="fr-FR" sz="1200" dirty="0"/>
              <a:t>Transports</a:t>
            </a:r>
          </a:p>
          <a:p>
            <a:pPr algn="ctr"/>
            <a:r>
              <a:rPr lang="fr-FR" sz="1200" dirty="0"/>
              <a:t>publics</a:t>
            </a:r>
          </a:p>
        </p:txBody>
      </p:sp>
      <p:sp>
        <p:nvSpPr>
          <p:cNvPr id="52" name="ZoneTexte 51"/>
          <p:cNvSpPr txBox="1"/>
          <p:nvPr>
            <p:custDataLst>
              <p:tags r:id="rId30"/>
            </p:custDataLst>
          </p:nvPr>
        </p:nvSpPr>
        <p:spPr>
          <a:xfrm>
            <a:off x="5800876" y="4570116"/>
            <a:ext cx="721672" cy="461665"/>
          </a:xfrm>
          <a:prstGeom prst="rect">
            <a:avLst/>
          </a:prstGeom>
          <a:noFill/>
        </p:spPr>
        <p:txBody>
          <a:bodyPr wrap="none" rtlCol="0">
            <a:spAutoFit/>
          </a:bodyPr>
          <a:lstStyle/>
          <a:p>
            <a:pPr algn="ctr"/>
            <a:r>
              <a:rPr lang="fr-FR" sz="1200" dirty="0"/>
              <a:t>Trafic</a:t>
            </a:r>
          </a:p>
          <a:p>
            <a:pPr algn="ctr"/>
            <a:r>
              <a:rPr lang="fr-FR" sz="1200" dirty="0"/>
              <a:t>voitures</a:t>
            </a:r>
          </a:p>
        </p:txBody>
      </p:sp>
      <p:sp>
        <p:nvSpPr>
          <p:cNvPr id="53" name="ZoneTexte 52"/>
          <p:cNvSpPr txBox="1"/>
          <p:nvPr>
            <p:custDataLst>
              <p:tags r:id="rId31"/>
            </p:custDataLst>
          </p:nvPr>
        </p:nvSpPr>
        <p:spPr>
          <a:xfrm>
            <a:off x="5245457" y="3922145"/>
            <a:ext cx="806632" cy="461665"/>
          </a:xfrm>
          <a:prstGeom prst="rect">
            <a:avLst/>
          </a:prstGeom>
          <a:noFill/>
        </p:spPr>
        <p:txBody>
          <a:bodyPr wrap="none" rtlCol="0">
            <a:spAutoFit/>
          </a:bodyPr>
          <a:lstStyle/>
          <a:p>
            <a:pPr algn="ctr"/>
            <a:r>
              <a:rPr lang="fr-FR" sz="1200" dirty="0"/>
              <a:t>Émission</a:t>
            </a:r>
          </a:p>
          <a:p>
            <a:pPr algn="ctr"/>
            <a:r>
              <a:rPr lang="fr-FR" sz="1200" dirty="0"/>
              <a:t>de gaz</a:t>
            </a:r>
          </a:p>
        </p:txBody>
      </p:sp>
      <p:cxnSp>
        <p:nvCxnSpPr>
          <p:cNvPr id="55" name="Connecteur : en arc 54"/>
          <p:cNvCxnSpPr>
            <a:stCxn id="48" idx="3"/>
            <a:endCxn id="49" idx="0"/>
          </p:cNvCxnSpPr>
          <p:nvPr>
            <p:custDataLst>
              <p:tags r:id="rId32"/>
            </p:custDataLst>
          </p:nvPr>
        </p:nvCxnSpPr>
        <p:spPr>
          <a:xfrm>
            <a:off x="7604773" y="3470089"/>
            <a:ext cx="763211" cy="622546"/>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57" name="Connecteur : en arc 56"/>
          <p:cNvCxnSpPr>
            <a:stCxn id="49" idx="2"/>
            <a:endCxn id="50" idx="3"/>
          </p:cNvCxnSpPr>
          <p:nvPr>
            <p:custDataLst>
              <p:tags r:id="rId33"/>
            </p:custDataLst>
          </p:nvPr>
        </p:nvCxnSpPr>
        <p:spPr>
          <a:xfrm rot="5400000">
            <a:off x="7717402" y="4527908"/>
            <a:ext cx="624190" cy="676974"/>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59" name="Connecteur : en arc 58"/>
          <p:cNvCxnSpPr>
            <a:stCxn id="50" idx="1"/>
            <a:endCxn id="52" idx="2"/>
          </p:cNvCxnSpPr>
          <p:nvPr>
            <p:custDataLst>
              <p:tags r:id="rId34"/>
            </p:custDataLst>
          </p:nvPr>
        </p:nvCxnSpPr>
        <p:spPr>
          <a:xfrm rot="10800000">
            <a:off x="6161712" y="5031782"/>
            <a:ext cx="645722" cy="146709"/>
          </a:xfrm>
          <a:prstGeom prst="curvedConnector2">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eur : en arc 60"/>
          <p:cNvCxnSpPr>
            <a:stCxn id="52" idx="1"/>
            <a:endCxn id="53" idx="2"/>
          </p:cNvCxnSpPr>
          <p:nvPr>
            <p:custDataLst>
              <p:tags r:id="rId35"/>
            </p:custDataLst>
          </p:nvPr>
        </p:nvCxnSpPr>
        <p:spPr>
          <a:xfrm rot="10800000">
            <a:off x="5648774" y="4383811"/>
            <a:ext cx="152103" cy="41713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63" name="Connecteur : en arc 62"/>
          <p:cNvCxnSpPr>
            <a:stCxn id="53" idx="0"/>
            <a:endCxn id="48" idx="1"/>
          </p:cNvCxnSpPr>
          <p:nvPr>
            <p:custDataLst>
              <p:tags r:id="rId36"/>
            </p:custDataLst>
          </p:nvPr>
        </p:nvCxnSpPr>
        <p:spPr>
          <a:xfrm rot="5400000" flipH="1" flipV="1">
            <a:off x="5967773" y="3151089"/>
            <a:ext cx="452056" cy="1090057"/>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73" name="Connecteur : en arc 72"/>
          <p:cNvCxnSpPr>
            <a:stCxn id="50" idx="2"/>
            <a:endCxn id="51" idx="3"/>
          </p:cNvCxnSpPr>
          <p:nvPr>
            <p:custDataLst>
              <p:tags r:id="rId37"/>
            </p:custDataLst>
          </p:nvPr>
        </p:nvCxnSpPr>
        <p:spPr>
          <a:xfrm rot="5400000">
            <a:off x="6778656" y="5324880"/>
            <a:ext cx="386125" cy="555009"/>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75" name="Connecteur : en arc 74"/>
          <p:cNvCxnSpPr>
            <a:stCxn id="51" idx="1"/>
            <a:endCxn id="53" idx="1"/>
          </p:cNvCxnSpPr>
          <p:nvPr>
            <p:custDataLst>
              <p:tags r:id="rId38"/>
            </p:custDataLst>
          </p:nvPr>
        </p:nvCxnSpPr>
        <p:spPr>
          <a:xfrm rot="10800000">
            <a:off x="5245458" y="4152979"/>
            <a:ext cx="535621" cy="1642469"/>
          </a:xfrm>
          <a:prstGeom prst="curvedConnector3">
            <a:avLst>
              <a:gd name="adj1" fmla="val 142679"/>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onnecteur : en arc 76"/>
          <p:cNvCxnSpPr>
            <a:cxnSpLocks/>
            <a:stCxn id="52" idx="0"/>
            <a:endCxn id="49" idx="1"/>
          </p:cNvCxnSpPr>
          <p:nvPr>
            <p:custDataLst>
              <p:tags r:id="rId39"/>
            </p:custDataLst>
          </p:nvPr>
        </p:nvCxnSpPr>
        <p:spPr>
          <a:xfrm rot="5400000" flipH="1" flipV="1">
            <a:off x="6869734" y="3615446"/>
            <a:ext cx="246648" cy="1662693"/>
          </a:xfrm>
          <a:prstGeom prst="curvedConnector2">
            <a:avLst/>
          </a:prstGeom>
          <a:ln w="254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79" name="Flèche : courbe vers la gauche 78"/>
          <p:cNvSpPr/>
          <p:nvPr>
            <p:custDataLst>
              <p:tags r:id="rId40"/>
            </p:custDataLst>
          </p:nvPr>
        </p:nvSpPr>
        <p:spPr>
          <a:xfrm>
            <a:off x="6804504" y="3724406"/>
            <a:ext cx="255524" cy="4789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0" name="Flèche : courbe vers la gauche 79"/>
          <p:cNvSpPr/>
          <p:nvPr>
            <p:custDataLst>
              <p:tags r:id="rId41"/>
            </p:custDataLst>
          </p:nvPr>
        </p:nvSpPr>
        <p:spPr>
          <a:xfrm>
            <a:off x="7237660" y="4468685"/>
            <a:ext cx="255524" cy="4789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1" name="Flèche : courbe vers la gauche 80"/>
          <p:cNvSpPr/>
          <p:nvPr>
            <p:custDataLst>
              <p:tags r:id="rId42"/>
            </p:custDataLst>
          </p:nvPr>
        </p:nvSpPr>
        <p:spPr>
          <a:xfrm>
            <a:off x="5585550" y="5047170"/>
            <a:ext cx="255524" cy="4789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2" name="ZoneTexte 81"/>
          <p:cNvSpPr txBox="1"/>
          <p:nvPr>
            <p:custDataLst>
              <p:tags r:id="rId43"/>
            </p:custDataLst>
          </p:nvPr>
        </p:nvSpPr>
        <p:spPr>
          <a:xfrm>
            <a:off x="6361813" y="3132540"/>
            <a:ext cx="338554" cy="369332"/>
          </a:xfrm>
          <a:prstGeom prst="rect">
            <a:avLst/>
          </a:prstGeom>
          <a:noFill/>
        </p:spPr>
        <p:txBody>
          <a:bodyPr wrap="none" rtlCol="0">
            <a:spAutoFit/>
          </a:bodyPr>
          <a:lstStyle/>
          <a:p>
            <a:r>
              <a:rPr lang="fr-FR" dirty="0"/>
              <a:t>S</a:t>
            </a:r>
          </a:p>
        </p:txBody>
      </p:sp>
      <p:sp>
        <p:nvSpPr>
          <p:cNvPr id="83" name="ZoneTexte 82"/>
          <p:cNvSpPr txBox="1"/>
          <p:nvPr>
            <p:custDataLst>
              <p:tags r:id="rId44"/>
            </p:custDataLst>
          </p:nvPr>
        </p:nvSpPr>
        <p:spPr>
          <a:xfrm>
            <a:off x="5656543" y="4258633"/>
            <a:ext cx="338554" cy="369332"/>
          </a:xfrm>
          <a:prstGeom prst="rect">
            <a:avLst/>
          </a:prstGeom>
          <a:noFill/>
        </p:spPr>
        <p:txBody>
          <a:bodyPr wrap="none" rtlCol="0">
            <a:spAutoFit/>
          </a:bodyPr>
          <a:lstStyle/>
          <a:p>
            <a:r>
              <a:rPr lang="fr-FR" dirty="0"/>
              <a:t>S</a:t>
            </a:r>
          </a:p>
        </p:txBody>
      </p:sp>
      <p:sp>
        <p:nvSpPr>
          <p:cNvPr id="84" name="ZoneTexte 83"/>
          <p:cNvSpPr txBox="1"/>
          <p:nvPr>
            <p:custDataLst>
              <p:tags r:id="rId45"/>
            </p:custDataLst>
          </p:nvPr>
        </p:nvSpPr>
        <p:spPr>
          <a:xfrm>
            <a:off x="7576364" y="5204204"/>
            <a:ext cx="338554" cy="369332"/>
          </a:xfrm>
          <a:prstGeom prst="rect">
            <a:avLst/>
          </a:prstGeom>
          <a:noFill/>
        </p:spPr>
        <p:txBody>
          <a:bodyPr wrap="none" rtlCol="0">
            <a:spAutoFit/>
          </a:bodyPr>
          <a:lstStyle/>
          <a:p>
            <a:r>
              <a:rPr lang="fr-FR" dirty="0"/>
              <a:t>S</a:t>
            </a:r>
          </a:p>
        </p:txBody>
      </p:sp>
      <p:sp>
        <p:nvSpPr>
          <p:cNvPr id="85" name="ZoneTexte 84"/>
          <p:cNvSpPr txBox="1"/>
          <p:nvPr>
            <p:custDataLst>
              <p:tags r:id="rId46"/>
            </p:custDataLst>
          </p:nvPr>
        </p:nvSpPr>
        <p:spPr>
          <a:xfrm>
            <a:off x="8396392" y="3796762"/>
            <a:ext cx="338554" cy="369332"/>
          </a:xfrm>
          <a:prstGeom prst="rect">
            <a:avLst/>
          </a:prstGeom>
          <a:noFill/>
        </p:spPr>
        <p:txBody>
          <a:bodyPr wrap="none" rtlCol="0">
            <a:spAutoFit/>
          </a:bodyPr>
          <a:lstStyle/>
          <a:p>
            <a:r>
              <a:rPr lang="fr-FR" dirty="0"/>
              <a:t>S</a:t>
            </a:r>
          </a:p>
        </p:txBody>
      </p:sp>
      <p:sp>
        <p:nvSpPr>
          <p:cNvPr id="86" name="ZoneTexte 85"/>
          <p:cNvSpPr txBox="1"/>
          <p:nvPr>
            <p:custDataLst>
              <p:tags r:id="rId47"/>
            </p:custDataLst>
          </p:nvPr>
        </p:nvSpPr>
        <p:spPr>
          <a:xfrm>
            <a:off x="6705652" y="5824139"/>
            <a:ext cx="338554" cy="369332"/>
          </a:xfrm>
          <a:prstGeom prst="rect">
            <a:avLst/>
          </a:prstGeom>
          <a:noFill/>
        </p:spPr>
        <p:txBody>
          <a:bodyPr wrap="none" rtlCol="0">
            <a:spAutoFit/>
          </a:bodyPr>
          <a:lstStyle/>
          <a:p>
            <a:r>
              <a:rPr lang="fr-FR" dirty="0"/>
              <a:t>S</a:t>
            </a:r>
          </a:p>
        </p:txBody>
      </p:sp>
      <p:sp>
        <p:nvSpPr>
          <p:cNvPr id="87" name="ZoneTexte 86"/>
          <p:cNvSpPr txBox="1"/>
          <p:nvPr>
            <p:custDataLst>
              <p:tags r:id="rId48"/>
            </p:custDataLst>
          </p:nvPr>
        </p:nvSpPr>
        <p:spPr>
          <a:xfrm>
            <a:off x="4775632" y="4033033"/>
            <a:ext cx="364202" cy="369332"/>
          </a:xfrm>
          <a:prstGeom prst="rect">
            <a:avLst/>
          </a:prstGeom>
          <a:noFill/>
        </p:spPr>
        <p:txBody>
          <a:bodyPr wrap="none" rtlCol="0">
            <a:spAutoFit/>
          </a:bodyPr>
          <a:lstStyle/>
          <a:p>
            <a:r>
              <a:rPr lang="fr-FR" dirty="0"/>
              <a:t>O</a:t>
            </a:r>
          </a:p>
        </p:txBody>
      </p:sp>
      <p:sp>
        <p:nvSpPr>
          <p:cNvPr id="88" name="ZoneTexte 87"/>
          <p:cNvSpPr txBox="1"/>
          <p:nvPr>
            <p:custDataLst>
              <p:tags r:id="rId49"/>
            </p:custDataLst>
          </p:nvPr>
        </p:nvSpPr>
        <p:spPr>
          <a:xfrm>
            <a:off x="6120659" y="5079587"/>
            <a:ext cx="364202" cy="369332"/>
          </a:xfrm>
          <a:prstGeom prst="rect">
            <a:avLst/>
          </a:prstGeom>
          <a:noFill/>
        </p:spPr>
        <p:txBody>
          <a:bodyPr wrap="none" rtlCol="0">
            <a:spAutoFit/>
          </a:bodyPr>
          <a:lstStyle/>
          <a:p>
            <a:r>
              <a:rPr lang="fr-FR" dirty="0"/>
              <a:t>O</a:t>
            </a:r>
          </a:p>
        </p:txBody>
      </p:sp>
      <p:sp>
        <p:nvSpPr>
          <p:cNvPr id="89" name="ZoneTexte 88"/>
          <p:cNvSpPr txBox="1"/>
          <p:nvPr>
            <p:custDataLst>
              <p:tags r:id="rId50"/>
            </p:custDataLst>
          </p:nvPr>
        </p:nvSpPr>
        <p:spPr>
          <a:xfrm>
            <a:off x="7576364" y="3944251"/>
            <a:ext cx="484137" cy="369332"/>
          </a:xfrm>
          <a:prstGeom prst="rect">
            <a:avLst/>
          </a:prstGeom>
          <a:noFill/>
        </p:spPr>
        <p:txBody>
          <a:bodyPr wrap="square" rtlCol="0">
            <a:spAutoFit/>
          </a:bodyPr>
          <a:lstStyle/>
          <a:p>
            <a:r>
              <a:rPr lang="fr-FR" dirty="0"/>
              <a:t>O</a:t>
            </a:r>
          </a:p>
        </p:txBody>
      </p:sp>
      <p:sp>
        <p:nvSpPr>
          <p:cNvPr id="4" name="Titre 3"/>
          <p:cNvSpPr>
            <a:spLocks noGrp="1"/>
          </p:cNvSpPr>
          <p:nvPr>
            <p:ph type="title"/>
            <p:custDataLst>
              <p:tags r:id="rId51"/>
            </p:custDataLst>
          </p:nvPr>
        </p:nvSpPr>
        <p:spPr/>
        <p:txBody>
          <a:bodyPr/>
          <a:lstStyle/>
          <a:p>
            <a:r>
              <a:rPr lang="fr-FR" dirty="0"/>
              <a:t> </a:t>
            </a:r>
          </a:p>
        </p:txBody>
      </p:sp>
      <p:sp>
        <p:nvSpPr>
          <p:cNvPr id="54" name="Titre 1"/>
          <p:cNvSpPr txBox="1">
            <a:spLocks/>
          </p:cNvSpPr>
          <p:nvPr>
            <p:custDataLst>
              <p:tags r:id="rId52"/>
            </p:custDataLst>
          </p:nvPr>
        </p:nvSpPr>
        <p:spPr bwMode="auto">
          <a:xfrm>
            <a:off x="251520" y="141981"/>
            <a:ext cx="87849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sz="4000" kern="0" dirty="0"/>
              <a:t>Retournement des causes (effets pervers, contre-intuitifs)</a:t>
            </a:r>
          </a:p>
        </p:txBody>
      </p:sp>
    </p:spTree>
    <p:extLst>
      <p:ext uri="{BB962C8B-B14F-4D97-AF65-F5344CB8AC3E}">
        <p14:creationId xmlns:p14="http://schemas.microsoft.com/office/powerpoint/2010/main" val="155476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P spid="31" grpId="0"/>
      <p:bldP spid="36" grpId="0" animBg="1"/>
      <p:bldP spid="37" grpId="0" animBg="1"/>
      <p:bldP spid="38" grpId="0" animBg="1"/>
      <p:bldP spid="39" grpId="0"/>
      <p:bldP spid="41" grpId="0"/>
      <p:bldP spid="42" grpId="0"/>
      <p:bldP spid="43" grpId="0"/>
      <p:bldP spid="44" grpId="0"/>
      <p:bldP spid="45" grpId="0"/>
      <p:bldP spid="46" grpId="0"/>
      <p:bldP spid="47" grpId="0"/>
      <p:bldP spid="48" grpId="0"/>
      <p:bldP spid="49" grpId="0"/>
      <p:bldP spid="50" grpId="0"/>
      <p:bldP spid="51" grpId="0"/>
      <p:bldP spid="52" grpId="0"/>
      <p:bldP spid="53" grpId="0"/>
      <p:bldP spid="79" grpId="0" animBg="1"/>
      <p:bldP spid="80" grpId="0" animBg="1"/>
      <p:bldP spid="81" grpId="0" animBg="1"/>
      <p:bldP spid="82" grpId="0"/>
      <p:bldP spid="83" grpId="0"/>
      <p:bldP spid="84" grpId="0"/>
      <p:bldP spid="85" grpId="0"/>
      <p:bldP spid="86" grpId="0"/>
      <p:bldP spid="87" grpId="0"/>
      <p:bldP spid="88" grpId="0"/>
      <p:bldP spid="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pPr>
              <a:defRPr/>
            </a:pPr>
            <a:fld id="{0B505712-9223-4870-9104-7CA12DBD664C}" type="slidenum">
              <a:rPr lang="fr-FR" altLang="fr-FR" smtClean="0"/>
              <a:pPr>
                <a:defRPr/>
              </a:pPr>
              <a:t>33</a:t>
            </a:fld>
            <a:endParaRPr lang="fr-FR" altLang="fr-FR"/>
          </a:p>
        </p:txBody>
      </p:sp>
      <p:sp>
        <p:nvSpPr>
          <p:cNvPr id="4" name="Titre 1"/>
          <p:cNvSpPr txBox="1">
            <a:spLocks/>
          </p:cNvSpPr>
          <p:nvPr>
            <p:custDataLst>
              <p:tags r:id="rId2"/>
            </p:custDataLst>
          </p:nvPr>
        </p:nvSpPr>
        <p:spPr bwMode="auto">
          <a:xfrm>
            <a:off x="251520" y="141981"/>
            <a:ext cx="87849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sz="4000" kern="0" dirty="0"/>
              <a:t>« </a:t>
            </a:r>
            <a:r>
              <a:rPr lang="fr-FR" sz="4000" kern="0" dirty="0" err="1"/>
              <a:t>Systems</a:t>
            </a:r>
            <a:r>
              <a:rPr lang="fr-FR" sz="4000" kern="0" dirty="0"/>
              <a:t> </a:t>
            </a:r>
            <a:r>
              <a:rPr lang="fr-FR" sz="4000" kern="0" dirty="0" err="1"/>
              <a:t>thinking</a:t>
            </a:r>
            <a:r>
              <a:rPr lang="fr-FR" sz="4000" kern="0" dirty="0"/>
              <a:t> » – Dynamique des systèmes</a:t>
            </a:r>
          </a:p>
        </p:txBody>
      </p:sp>
      <p:sp>
        <p:nvSpPr>
          <p:cNvPr id="5" name="ZoneTexte 4"/>
          <p:cNvSpPr txBox="1"/>
          <p:nvPr>
            <p:custDataLst>
              <p:tags r:id="rId3"/>
            </p:custDataLst>
          </p:nvPr>
        </p:nvSpPr>
        <p:spPr>
          <a:xfrm>
            <a:off x="107504" y="1378210"/>
            <a:ext cx="8928992" cy="1477328"/>
          </a:xfrm>
          <a:prstGeom prst="rect">
            <a:avLst/>
          </a:prstGeom>
          <a:noFill/>
        </p:spPr>
        <p:txBody>
          <a:bodyPr wrap="square" rtlCol="0">
            <a:spAutoFit/>
          </a:bodyPr>
          <a:lstStyle/>
          <a:p>
            <a:r>
              <a:rPr lang="fr-FR" b="1" dirty="0"/>
              <a:t>Paradigme</a:t>
            </a:r>
            <a:r>
              <a:rPr lang="fr-FR" dirty="0"/>
              <a:t> : penser la dynamique. Le monde n’est pas statique, les choses changent</a:t>
            </a:r>
          </a:p>
          <a:p>
            <a:r>
              <a:rPr lang="fr-FR" b="1" dirty="0"/>
              <a:t>Le langage </a:t>
            </a:r>
            <a:r>
              <a:rPr lang="fr-FR" dirty="0"/>
              <a:t>: visuel (diagramme circulaire, causalité récursive. Les causes et les effets ne sont pas probablement linéaires (l’effet peut influencer la cause)</a:t>
            </a:r>
          </a:p>
          <a:p>
            <a:r>
              <a:rPr lang="fr-FR" b="1" dirty="0"/>
              <a:t>La méthode </a:t>
            </a:r>
            <a:r>
              <a:rPr lang="fr-FR" dirty="0"/>
              <a:t>: technique de modélisation pour comprendre la structure, prédire les comportements. Diagramme de stock et de flux. Apprentissage en groupe</a:t>
            </a:r>
          </a:p>
        </p:txBody>
      </p:sp>
      <p:sp>
        <p:nvSpPr>
          <p:cNvPr id="6" name="ZoneTexte 5"/>
          <p:cNvSpPr txBox="1"/>
          <p:nvPr>
            <p:custDataLst>
              <p:tags r:id="rId4"/>
            </p:custDataLst>
          </p:nvPr>
        </p:nvSpPr>
        <p:spPr>
          <a:xfrm>
            <a:off x="1762079" y="3479688"/>
            <a:ext cx="1316386" cy="523220"/>
          </a:xfrm>
          <a:prstGeom prst="rect">
            <a:avLst/>
          </a:prstGeom>
          <a:noFill/>
        </p:spPr>
        <p:txBody>
          <a:bodyPr wrap="none" rtlCol="0">
            <a:spAutoFit/>
          </a:bodyPr>
          <a:lstStyle/>
          <a:p>
            <a:pPr algn="ctr"/>
            <a:r>
              <a:rPr lang="fr-FR" sz="1400" dirty="0"/>
              <a:t>Mise à pied</a:t>
            </a:r>
          </a:p>
          <a:p>
            <a:r>
              <a:rPr lang="fr-FR" sz="1400" dirty="0"/>
              <a:t>du personnel</a:t>
            </a:r>
          </a:p>
        </p:txBody>
      </p:sp>
      <p:sp>
        <p:nvSpPr>
          <p:cNvPr id="7" name="ZoneTexte 6"/>
          <p:cNvSpPr txBox="1"/>
          <p:nvPr>
            <p:custDataLst>
              <p:tags r:id="rId5"/>
            </p:custDataLst>
          </p:nvPr>
        </p:nvSpPr>
        <p:spPr>
          <a:xfrm>
            <a:off x="2962027" y="4316933"/>
            <a:ext cx="1289135" cy="523220"/>
          </a:xfrm>
          <a:prstGeom prst="rect">
            <a:avLst/>
          </a:prstGeom>
          <a:noFill/>
        </p:spPr>
        <p:txBody>
          <a:bodyPr wrap="none" rtlCol="0">
            <a:spAutoFit/>
          </a:bodyPr>
          <a:lstStyle/>
          <a:p>
            <a:pPr algn="ctr"/>
            <a:r>
              <a:rPr lang="fr-FR" sz="1400" dirty="0"/>
              <a:t>Confiance</a:t>
            </a:r>
          </a:p>
          <a:p>
            <a:pPr algn="ctr"/>
            <a:r>
              <a:rPr lang="fr-FR" sz="1400" dirty="0"/>
              <a:t>des employés</a:t>
            </a:r>
          </a:p>
        </p:txBody>
      </p:sp>
      <p:sp>
        <p:nvSpPr>
          <p:cNvPr id="8" name="ZoneTexte 7"/>
          <p:cNvSpPr txBox="1"/>
          <p:nvPr>
            <p:custDataLst>
              <p:tags r:id="rId6"/>
            </p:custDataLst>
          </p:nvPr>
        </p:nvSpPr>
        <p:spPr>
          <a:xfrm>
            <a:off x="2028979" y="5411783"/>
            <a:ext cx="782587" cy="307777"/>
          </a:xfrm>
          <a:prstGeom prst="rect">
            <a:avLst/>
          </a:prstGeom>
          <a:noFill/>
        </p:spPr>
        <p:txBody>
          <a:bodyPr wrap="none" rtlCol="0">
            <a:spAutoFit/>
          </a:bodyPr>
          <a:lstStyle/>
          <a:p>
            <a:r>
              <a:rPr lang="fr-FR" sz="1400" dirty="0"/>
              <a:t>Anxiété</a:t>
            </a:r>
          </a:p>
        </p:txBody>
      </p:sp>
      <p:sp>
        <p:nvSpPr>
          <p:cNvPr id="9" name="ZoneTexte 8"/>
          <p:cNvSpPr txBox="1"/>
          <p:nvPr>
            <p:custDataLst>
              <p:tags r:id="rId7"/>
            </p:custDataLst>
          </p:nvPr>
        </p:nvSpPr>
        <p:spPr>
          <a:xfrm>
            <a:off x="660615" y="4532376"/>
            <a:ext cx="1208985" cy="307777"/>
          </a:xfrm>
          <a:prstGeom prst="rect">
            <a:avLst/>
          </a:prstGeom>
          <a:noFill/>
        </p:spPr>
        <p:txBody>
          <a:bodyPr wrap="none" rtlCol="0">
            <a:spAutoFit/>
          </a:bodyPr>
          <a:lstStyle/>
          <a:p>
            <a:r>
              <a:rPr lang="fr-FR" sz="1400" dirty="0"/>
              <a:t>Performance</a:t>
            </a:r>
          </a:p>
        </p:txBody>
      </p:sp>
      <p:cxnSp>
        <p:nvCxnSpPr>
          <p:cNvPr id="11" name="Connecteur : en arc 10"/>
          <p:cNvCxnSpPr>
            <a:stCxn id="6" idx="3"/>
            <a:endCxn id="7" idx="0"/>
          </p:cNvCxnSpPr>
          <p:nvPr>
            <p:custDataLst>
              <p:tags r:id="rId8"/>
            </p:custDataLst>
          </p:nvPr>
        </p:nvCxnSpPr>
        <p:spPr>
          <a:xfrm>
            <a:off x="3078465" y="3741298"/>
            <a:ext cx="528130" cy="575635"/>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cteur : en arc 12"/>
          <p:cNvCxnSpPr>
            <a:stCxn id="7" idx="2"/>
            <a:endCxn id="8" idx="3"/>
          </p:cNvCxnSpPr>
          <p:nvPr>
            <p:custDataLst>
              <p:tags r:id="rId9"/>
            </p:custDataLst>
          </p:nvPr>
        </p:nvCxnSpPr>
        <p:spPr>
          <a:xfrm rot="5400000">
            <a:off x="2846322" y="4805398"/>
            <a:ext cx="725519" cy="795029"/>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eur : en arc 14"/>
          <p:cNvCxnSpPr>
            <a:cxnSpLocks/>
            <a:stCxn id="8" idx="1"/>
            <a:endCxn id="9" idx="2"/>
          </p:cNvCxnSpPr>
          <p:nvPr>
            <p:custDataLst>
              <p:tags r:id="rId10"/>
            </p:custDataLst>
          </p:nvPr>
        </p:nvCxnSpPr>
        <p:spPr>
          <a:xfrm rot="10800000">
            <a:off x="1265109" y="4840154"/>
            <a:ext cx="763871" cy="725519"/>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eur : en arc 16"/>
          <p:cNvCxnSpPr>
            <a:stCxn id="9" idx="0"/>
            <a:endCxn id="6" idx="1"/>
          </p:cNvCxnSpPr>
          <p:nvPr>
            <p:custDataLst>
              <p:tags r:id="rId11"/>
            </p:custDataLst>
          </p:nvPr>
        </p:nvCxnSpPr>
        <p:spPr>
          <a:xfrm rot="5400000" flipH="1" flipV="1">
            <a:off x="1118054" y="3888352"/>
            <a:ext cx="791078" cy="496971"/>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ZoneTexte 20"/>
          <p:cNvSpPr txBox="1"/>
          <p:nvPr>
            <p:custDataLst>
              <p:tags r:id="rId12"/>
            </p:custDataLst>
          </p:nvPr>
        </p:nvSpPr>
        <p:spPr>
          <a:xfrm>
            <a:off x="1622973" y="2940302"/>
            <a:ext cx="5634876" cy="369332"/>
          </a:xfrm>
          <a:prstGeom prst="rect">
            <a:avLst/>
          </a:prstGeom>
          <a:noFill/>
        </p:spPr>
        <p:txBody>
          <a:bodyPr wrap="none" rtlCol="0">
            <a:spAutoFit/>
          </a:bodyPr>
          <a:lstStyle/>
          <a:p>
            <a:r>
              <a:rPr lang="fr-FR" b="1" dirty="0"/>
              <a:t>R)</a:t>
            </a:r>
            <a:r>
              <a:rPr lang="fr-FR" b="1" dirty="0" err="1"/>
              <a:t>Einforcing</a:t>
            </a:r>
            <a:r>
              <a:rPr lang="fr-FR" b="1" dirty="0"/>
              <a:t>			         B)</a:t>
            </a:r>
            <a:r>
              <a:rPr lang="fr-FR" b="1" dirty="0" err="1"/>
              <a:t>alancing</a:t>
            </a:r>
            <a:endParaRPr lang="fr-FR" b="1" dirty="0"/>
          </a:p>
        </p:txBody>
      </p:sp>
      <p:sp>
        <p:nvSpPr>
          <p:cNvPr id="22" name="ZoneTexte 21"/>
          <p:cNvSpPr txBox="1"/>
          <p:nvPr>
            <p:custDataLst>
              <p:tags r:id="rId13"/>
            </p:custDataLst>
          </p:nvPr>
        </p:nvSpPr>
        <p:spPr>
          <a:xfrm>
            <a:off x="2313934" y="4480723"/>
            <a:ext cx="351378" cy="369332"/>
          </a:xfrm>
          <a:prstGeom prst="rect">
            <a:avLst/>
          </a:prstGeom>
          <a:noFill/>
        </p:spPr>
        <p:txBody>
          <a:bodyPr wrap="none" rtlCol="0">
            <a:spAutoFit/>
          </a:bodyPr>
          <a:lstStyle/>
          <a:p>
            <a:r>
              <a:rPr lang="fr-FR" dirty="0"/>
              <a:t>R</a:t>
            </a:r>
          </a:p>
        </p:txBody>
      </p:sp>
      <p:sp>
        <p:nvSpPr>
          <p:cNvPr id="23" name="Flèche : courbe vers le bas 22"/>
          <p:cNvSpPr/>
          <p:nvPr>
            <p:custDataLst>
              <p:tags r:id="rId14"/>
            </p:custDataLst>
          </p:nvPr>
        </p:nvSpPr>
        <p:spPr>
          <a:xfrm rot="5711335">
            <a:off x="2044552" y="4445735"/>
            <a:ext cx="1013316" cy="523220"/>
          </a:xfrm>
          <a:prstGeom prst="curved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4" name="ZoneTexte 23"/>
          <p:cNvSpPr txBox="1"/>
          <p:nvPr>
            <p:custDataLst>
              <p:tags r:id="rId15"/>
            </p:custDataLst>
          </p:nvPr>
        </p:nvSpPr>
        <p:spPr>
          <a:xfrm>
            <a:off x="1495370" y="3375783"/>
            <a:ext cx="364202" cy="369332"/>
          </a:xfrm>
          <a:prstGeom prst="rect">
            <a:avLst/>
          </a:prstGeom>
          <a:noFill/>
        </p:spPr>
        <p:txBody>
          <a:bodyPr wrap="none" rtlCol="0">
            <a:spAutoFit/>
          </a:bodyPr>
          <a:lstStyle/>
          <a:p>
            <a:r>
              <a:rPr lang="fr-FR" dirty="0"/>
              <a:t>O</a:t>
            </a:r>
          </a:p>
        </p:txBody>
      </p:sp>
      <p:pic>
        <p:nvPicPr>
          <p:cNvPr id="51" name="Image 50"/>
          <p:cNvPicPr>
            <a:picLocks noChangeAspect="1"/>
          </p:cNvPicPr>
          <p:nvPr>
            <p:custDataLst>
              <p:tags r:id="rId16"/>
            </p:custDataLst>
          </p:nvPr>
        </p:nvPicPr>
        <p:blipFill>
          <a:blip r:embed="rId37"/>
          <a:stretch>
            <a:fillRect/>
          </a:stretch>
        </p:blipFill>
        <p:spPr>
          <a:xfrm>
            <a:off x="5147946" y="5235252"/>
            <a:ext cx="2990850" cy="1457325"/>
          </a:xfrm>
          <a:prstGeom prst="rect">
            <a:avLst/>
          </a:prstGeom>
          <a:solidFill>
            <a:schemeClr val="bg1"/>
          </a:solidFill>
        </p:spPr>
      </p:pic>
      <p:sp>
        <p:nvSpPr>
          <p:cNvPr id="53" name="ZoneTexte 52"/>
          <p:cNvSpPr txBox="1"/>
          <p:nvPr>
            <p:custDataLst>
              <p:tags r:id="rId17"/>
            </p:custDataLst>
          </p:nvPr>
        </p:nvSpPr>
        <p:spPr>
          <a:xfrm>
            <a:off x="4763673" y="3098444"/>
            <a:ext cx="671979" cy="523220"/>
          </a:xfrm>
          <a:prstGeom prst="rect">
            <a:avLst/>
          </a:prstGeom>
          <a:noFill/>
        </p:spPr>
        <p:txBody>
          <a:bodyPr wrap="none" rtlCol="0">
            <a:spAutoFit/>
          </a:bodyPr>
          <a:lstStyle/>
          <a:p>
            <a:pPr algn="ctr"/>
            <a:r>
              <a:rPr lang="fr-FR" sz="1400" dirty="0"/>
              <a:t>Stock</a:t>
            </a:r>
          </a:p>
          <a:p>
            <a:pPr algn="ctr"/>
            <a:r>
              <a:rPr lang="fr-FR" sz="1400" dirty="0"/>
              <a:t>désiré</a:t>
            </a:r>
          </a:p>
        </p:txBody>
      </p:sp>
      <p:sp>
        <p:nvSpPr>
          <p:cNvPr id="54" name="ZoneTexte 53"/>
          <p:cNvSpPr txBox="1"/>
          <p:nvPr>
            <p:custDataLst>
              <p:tags r:id="rId18"/>
            </p:custDataLst>
          </p:nvPr>
        </p:nvSpPr>
        <p:spPr>
          <a:xfrm>
            <a:off x="5899378" y="3621664"/>
            <a:ext cx="603050" cy="307777"/>
          </a:xfrm>
          <a:prstGeom prst="rect">
            <a:avLst/>
          </a:prstGeom>
          <a:noFill/>
        </p:spPr>
        <p:txBody>
          <a:bodyPr wrap="none" rtlCol="0">
            <a:spAutoFit/>
          </a:bodyPr>
          <a:lstStyle/>
          <a:p>
            <a:r>
              <a:rPr lang="fr-FR" sz="1400" dirty="0"/>
              <a:t>Ecart</a:t>
            </a:r>
          </a:p>
        </p:txBody>
      </p:sp>
      <p:cxnSp>
        <p:nvCxnSpPr>
          <p:cNvPr id="56" name="Connecteur : en arc 55"/>
          <p:cNvCxnSpPr>
            <a:cxnSpLocks/>
          </p:cNvCxnSpPr>
          <p:nvPr>
            <p:custDataLst>
              <p:tags r:id="rId19"/>
            </p:custDataLst>
          </p:nvPr>
        </p:nvCxnSpPr>
        <p:spPr>
          <a:xfrm rot="16200000" flipH="1">
            <a:off x="5422576" y="3252584"/>
            <a:ext cx="153889" cy="799715"/>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59" name="ZoneTexte 58"/>
          <p:cNvSpPr txBox="1"/>
          <p:nvPr>
            <p:custDataLst>
              <p:tags r:id="rId20"/>
            </p:custDataLst>
          </p:nvPr>
        </p:nvSpPr>
        <p:spPr>
          <a:xfrm>
            <a:off x="6765549" y="4242604"/>
            <a:ext cx="752129" cy="307777"/>
          </a:xfrm>
          <a:prstGeom prst="rect">
            <a:avLst/>
          </a:prstGeom>
          <a:noFill/>
        </p:spPr>
        <p:txBody>
          <a:bodyPr wrap="none" rtlCol="0">
            <a:spAutoFit/>
          </a:bodyPr>
          <a:lstStyle/>
          <a:p>
            <a:r>
              <a:rPr lang="fr-FR" sz="1400" dirty="0" err="1"/>
              <a:t>Approv</a:t>
            </a:r>
            <a:endParaRPr lang="fr-FR" sz="1400" dirty="0"/>
          </a:p>
        </p:txBody>
      </p:sp>
      <p:cxnSp>
        <p:nvCxnSpPr>
          <p:cNvPr id="61" name="Connecteur : en arc 60"/>
          <p:cNvCxnSpPr>
            <a:stCxn id="54" idx="3"/>
            <a:endCxn id="59" idx="0"/>
          </p:cNvCxnSpPr>
          <p:nvPr>
            <p:custDataLst>
              <p:tags r:id="rId21"/>
            </p:custDataLst>
          </p:nvPr>
        </p:nvCxnSpPr>
        <p:spPr>
          <a:xfrm>
            <a:off x="6502428" y="3775553"/>
            <a:ext cx="639186" cy="467051"/>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62" name="ZoneTexte 61"/>
          <p:cNvSpPr txBox="1"/>
          <p:nvPr>
            <p:custDataLst>
              <p:tags r:id="rId22"/>
            </p:custDataLst>
          </p:nvPr>
        </p:nvSpPr>
        <p:spPr>
          <a:xfrm>
            <a:off x="5147946" y="4665865"/>
            <a:ext cx="662361" cy="523220"/>
          </a:xfrm>
          <a:prstGeom prst="rect">
            <a:avLst/>
          </a:prstGeom>
          <a:noFill/>
        </p:spPr>
        <p:txBody>
          <a:bodyPr wrap="none" rtlCol="0">
            <a:spAutoFit/>
          </a:bodyPr>
          <a:lstStyle/>
          <a:p>
            <a:pPr algn="ctr"/>
            <a:r>
              <a:rPr lang="fr-FR" sz="1400" dirty="0"/>
              <a:t>Stock</a:t>
            </a:r>
          </a:p>
          <a:p>
            <a:pPr algn="ctr"/>
            <a:r>
              <a:rPr lang="fr-FR" sz="1400" dirty="0"/>
              <a:t>actuel</a:t>
            </a:r>
          </a:p>
        </p:txBody>
      </p:sp>
      <p:cxnSp>
        <p:nvCxnSpPr>
          <p:cNvPr id="64" name="Connecteur : en arc 63"/>
          <p:cNvCxnSpPr>
            <a:cxnSpLocks/>
          </p:cNvCxnSpPr>
          <p:nvPr>
            <p:custDataLst>
              <p:tags r:id="rId23"/>
            </p:custDataLst>
          </p:nvPr>
        </p:nvCxnSpPr>
        <p:spPr>
          <a:xfrm rot="5400000" flipH="1" flipV="1">
            <a:off x="5244097" y="4039117"/>
            <a:ext cx="890312" cy="420251"/>
          </a:xfrm>
          <a:prstGeom prst="curvedConnector2">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Connecteur : en arc 65"/>
          <p:cNvCxnSpPr>
            <a:cxnSpLocks/>
          </p:cNvCxnSpPr>
          <p:nvPr>
            <p:custDataLst>
              <p:tags r:id="rId24"/>
            </p:custDataLst>
          </p:nvPr>
        </p:nvCxnSpPr>
        <p:spPr>
          <a:xfrm rot="5400000">
            <a:off x="6313880" y="4116019"/>
            <a:ext cx="377094" cy="1331307"/>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67" name="ZoneTexte 66"/>
          <p:cNvSpPr txBox="1"/>
          <p:nvPr>
            <p:custDataLst>
              <p:tags r:id="rId25"/>
            </p:custDataLst>
          </p:nvPr>
        </p:nvSpPr>
        <p:spPr>
          <a:xfrm>
            <a:off x="7773151" y="3623836"/>
            <a:ext cx="731290" cy="523220"/>
          </a:xfrm>
          <a:prstGeom prst="rect">
            <a:avLst/>
          </a:prstGeom>
          <a:noFill/>
        </p:spPr>
        <p:txBody>
          <a:bodyPr wrap="none" rtlCol="0">
            <a:spAutoFit/>
          </a:bodyPr>
          <a:lstStyle/>
          <a:p>
            <a:pPr algn="ctr"/>
            <a:r>
              <a:rPr lang="fr-FR" sz="1400" dirty="0"/>
              <a:t>Délai</a:t>
            </a:r>
          </a:p>
          <a:p>
            <a:pPr algn="ctr"/>
            <a:r>
              <a:rPr lang="fr-FR" sz="1400" dirty="0" err="1"/>
              <a:t>approv</a:t>
            </a:r>
            <a:endParaRPr lang="fr-FR" sz="1400" dirty="0"/>
          </a:p>
        </p:txBody>
      </p:sp>
      <p:cxnSp>
        <p:nvCxnSpPr>
          <p:cNvPr id="69" name="Connecteur : en arc 68"/>
          <p:cNvCxnSpPr>
            <a:cxnSpLocks/>
            <a:stCxn id="67" idx="2"/>
            <a:endCxn id="59" idx="3"/>
          </p:cNvCxnSpPr>
          <p:nvPr>
            <p:custDataLst>
              <p:tags r:id="rId26"/>
            </p:custDataLst>
          </p:nvPr>
        </p:nvCxnSpPr>
        <p:spPr>
          <a:xfrm rot="5400000">
            <a:off x="7703519" y="3961215"/>
            <a:ext cx="249437" cy="621118"/>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76" name="ZoneTexte 75"/>
          <p:cNvSpPr txBox="1"/>
          <p:nvPr>
            <p:custDataLst>
              <p:tags r:id="rId27"/>
            </p:custDataLst>
          </p:nvPr>
        </p:nvSpPr>
        <p:spPr>
          <a:xfrm>
            <a:off x="6200754" y="4218247"/>
            <a:ext cx="338554" cy="369332"/>
          </a:xfrm>
          <a:prstGeom prst="rect">
            <a:avLst/>
          </a:prstGeom>
          <a:noFill/>
        </p:spPr>
        <p:txBody>
          <a:bodyPr wrap="none" rtlCol="0">
            <a:spAutoFit/>
          </a:bodyPr>
          <a:lstStyle/>
          <a:p>
            <a:r>
              <a:rPr lang="fr-FR" dirty="0"/>
              <a:t>B</a:t>
            </a:r>
          </a:p>
        </p:txBody>
      </p:sp>
      <p:sp>
        <p:nvSpPr>
          <p:cNvPr id="77" name="Flèche : courbe vers le bas 76"/>
          <p:cNvSpPr/>
          <p:nvPr>
            <p:custDataLst>
              <p:tags r:id="rId28"/>
            </p:custDataLst>
          </p:nvPr>
        </p:nvSpPr>
        <p:spPr>
          <a:xfrm rot="5711335">
            <a:off x="6086378" y="4192379"/>
            <a:ext cx="750493" cy="4550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2" name="ZoneTexte 91"/>
          <p:cNvSpPr txBox="1"/>
          <p:nvPr>
            <p:custDataLst>
              <p:tags r:id="rId29"/>
            </p:custDataLst>
          </p:nvPr>
        </p:nvSpPr>
        <p:spPr>
          <a:xfrm>
            <a:off x="2721366" y="5605763"/>
            <a:ext cx="364202" cy="369332"/>
          </a:xfrm>
          <a:prstGeom prst="rect">
            <a:avLst/>
          </a:prstGeom>
          <a:noFill/>
        </p:spPr>
        <p:txBody>
          <a:bodyPr wrap="none" rtlCol="0">
            <a:spAutoFit/>
          </a:bodyPr>
          <a:lstStyle/>
          <a:p>
            <a:r>
              <a:rPr lang="fr-FR" dirty="0"/>
              <a:t>O</a:t>
            </a:r>
          </a:p>
        </p:txBody>
      </p:sp>
      <p:sp>
        <p:nvSpPr>
          <p:cNvPr id="93" name="ZoneTexte 92"/>
          <p:cNvSpPr txBox="1"/>
          <p:nvPr>
            <p:custDataLst>
              <p:tags r:id="rId30"/>
            </p:custDataLst>
          </p:nvPr>
        </p:nvSpPr>
        <p:spPr>
          <a:xfrm>
            <a:off x="900905" y="4840153"/>
            <a:ext cx="364202" cy="369332"/>
          </a:xfrm>
          <a:prstGeom prst="rect">
            <a:avLst/>
          </a:prstGeom>
          <a:noFill/>
        </p:spPr>
        <p:txBody>
          <a:bodyPr wrap="none" rtlCol="0">
            <a:spAutoFit/>
          </a:bodyPr>
          <a:lstStyle/>
          <a:p>
            <a:r>
              <a:rPr lang="fr-FR" dirty="0"/>
              <a:t>O</a:t>
            </a:r>
          </a:p>
        </p:txBody>
      </p:sp>
      <p:sp>
        <p:nvSpPr>
          <p:cNvPr id="94" name="ZoneTexte 93"/>
          <p:cNvSpPr txBox="1"/>
          <p:nvPr>
            <p:custDataLst>
              <p:tags r:id="rId31"/>
            </p:custDataLst>
          </p:nvPr>
        </p:nvSpPr>
        <p:spPr>
          <a:xfrm>
            <a:off x="3786888" y="4104571"/>
            <a:ext cx="364202" cy="369332"/>
          </a:xfrm>
          <a:prstGeom prst="rect">
            <a:avLst/>
          </a:prstGeom>
          <a:noFill/>
        </p:spPr>
        <p:txBody>
          <a:bodyPr wrap="none" rtlCol="0">
            <a:spAutoFit/>
          </a:bodyPr>
          <a:lstStyle/>
          <a:p>
            <a:r>
              <a:rPr lang="fr-FR" dirty="0"/>
              <a:t>O</a:t>
            </a:r>
          </a:p>
        </p:txBody>
      </p:sp>
      <p:sp>
        <p:nvSpPr>
          <p:cNvPr id="95" name="ZoneTexte 94"/>
          <p:cNvSpPr txBox="1"/>
          <p:nvPr>
            <p:custDataLst>
              <p:tags r:id="rId32"/>
            </p:custDataLst>
          </p:nvPr>
        </p:nvSpPr>
        <p:spPr>
          <a:xfrm>
            <a:off x="5685865" y="3842018"/>
            <a:ext cx="364202" cy="369332"/>
          </a:xfrm>
          <a:prstGeom prst="rect">
            <a:avLst/>
          </a:prstGeom>
          <a:noFill/>
        </p:spPr>
        <p:txBody>
          <a:bodyPr wrap="none" rtlCol="0">
            <a:spAutoFit/>
          </a:bodyPr>
          <a:lstStyle/>
          <a:p>
            <a:r>
              <a:rPr lang="fr-FR" dirty="0"/>
              <a:t>O</a:t>
            </a:r>
          </a:p>
        </p:txBody>
      </p:sp>
      <p:sp>
        <p:nvSpPr>
          <p:cNvPr id="96" name="ZoneTexte 95"/>
          <p:cNvSpPr txBox="1"/>
          <p:nvPr>
            <p:custDataLst>
              <p:tags r:id="rId33"/>
            </p:custDataLst>
          </p:nvPr>
        </p:nvSpPr>
        <p:spPr>
          <a:xfrm>
            <a:off x="5704076" y="3382761"/>
            <a:ext cx="267941" cy="369332"/>
          </a:xfrm>
          <a:prstGeom prst="rect">
            <a:avLst/>
          </a:prstGeom>
          <a:noFill/>
        </p:spPr>
        <p:txBody>
          <a:bodyPr wrap="square" rtlCol="0">
            <a:spAutoFit/>
          </a:bodyPr>
          <a:lstStyle/>
          <a:p>
            <a:r>
              <a:rPr lang="fr-FR" dirty="0"/>
              <a:t>S</a:t>
            </a:r>
          </a:p>
        </p:txBody>
      </p:sp>
      <p:sp>
        <p:nvSpPr>
          <p:cNvPr id="97" name="ZoneTexte 96"/>
          <p:cNvSpPr txBox="1"/>
          <p:nvPr>
            <p:custDataLst>
              <p:tags r:id="rId34"/>
            </p:custDataLst>
          </p:nvPr>
        </p:nvSpPr>
        <p:spPr>
          <a:xfrm>
            <a:off x="7468376" y="4435777"/>
            <a:ext cx="267941" cy="369332"/>
          </a:xfrm>
          <a:prstGeom prst="rect">
            <a:avLst/>
          </a:prstGeom>
          <a:noFill/>
        </p:spPr>
        <p:txBody>
          <a:bodyPr wrap="square" rtlCol="0">
            <a:spAutoFit/>
          </a:bodyPr>
          <a:lstStyle/>
          <a:p>
            <a:r>
              <a:rPr lang="fr-FR" dirty="0"/>
              <a:t>S</a:t>
            </a:r>
          </a:p>
        </p:txBody>
      </p:sp>
      <p:sp>
        <p:nvSpPr>
          <p:cNvPr id="98" name="ZoneTexte 97"/>
          <p:cNvSpPr txBox="1"/>
          <p:nvPr>
            <p:custDataLst>
              <p:tags r:id="rId35"/>
            </p:custDataLst>
          </p:nvPr>
        </p:nvSpPr>
        <p:spPr>
          <a:xfrm>
            <a:off x="5753734" y="4581635"/>
            <a:ext cx="267941" cy="369332"/>
          </a:xfrm>
          <a:prstGeom prst="rect">
            <a:avLst/>
          </a:prstGeom>
          <a:noFill/>
        </p:spPr>
        <p:txBody>
          <a:bodyPr wrap="square" rtlCol="0">
            <a:spAutoFit/>
          </a:bodyPr>
          <a:lstStyle/>
          <a:p>
            <a:r>
              <a:rPr lang="fr-FR" dirty="0"/>
              <a:t>S</a:t>
            </a:r>
          </a:p>
        </p:txBody>
      </p:sp>
    </p:spTree>
    <p:extLst>
      <p:ext uri="{BB962C8B-B14F-4D97-AF65-F5344CB8AC3E}">
        <p14:creationId xmlns:p14="http://schemas.microsoft.com/office/powerpoint/2010/main" val="1233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21" grpId="0"/>
      <p:bldP spid="22" grpId="0"/>
      <p:bldP spid="23" grpId="0" animBg="1"/>
      <p:bldP spid="24" grpId="0"/>
      <p:bldP spid="53" grpId="0"/>
      <p:bldP spid="54" grpId="0"/>
      <p:bldP spid="59" grpId="0"/>
      <p:bldP spid="62" grpId="0"/>
      <p:bldP spid="67" grpId="0"/>
      <p:bldP spid="76" grpId="0"/>
      <p:bldP spid="77" grpId="0" animBg="1"/>
      <p:bldP spid="92" grpId="0"/>
      <p:bldP spid="93" grpId="0"/>
      <p:bldP spid="94" grpId="0"/>
      <p:bldP spid="95" grpId="0"/>
      <p:bldP spid="96" grpId="0"/>
      <p:bldP spid="97" grpId="0"/>
      <p:bldP spid="9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4000" dirty="0"/>
              <a:t>Bibliographie</a:t>
            </a:r>
          </a:p>
        </p:txBody>
      </p:sp>
      <p:sp>
        <p:nvSpPr>
          <p:cNvPr id="3" name="Espace réservé du numéro de diapositive 2"/>
          <p:cNvSpPr>
            <a:spLocks noGrp="1"/>
          </p:cNvSpPr>
          <p:nvPr>
            <p:ph type="sldNum" sz="quarter" idx="12"/>
            <p:custDataLst>
              <p:tags r:id="rId2"/>
            </p:custDataLst>
          </p:nvPr>
        </p:nvSpPr>
        <p:spPr/>
        <p:txBody>
          <a:bodyPr/>
          <a:lstStyle/>
          <a:p>
            <a:pPr>
              <a:defRPr/>
            </a:pPr>
            <a:fld id="{0B505712-9223-4870-9104-7CA12DBD664C}" type="slidenum">
              <a:rPr lang="fr-FR" altLang="fr-FR" smtClean="0"/>
              <a:pPr>
                <a:defRPr/>
              </a:pPr>
              <a:t>34</a:t>
            </a:fld>
            <a:endParaRPr lang="fr-FR" altLang="fr-FR"/>
          </a:p>
        </p:txBody>
      </p:sp>
      <p:sp>
        <p:nvSpPr>
          <p:cNvPr id="4" name="ZoneTexte 3"/>
          <p:cNvSpPr txBox="1"/>
          <p:nvPr>
            <p:custDataLst>
              <p:tags r:id="rId3"/>
            </p:custDataLst>
          </p:nvPr>
        </p:nvSpPr>
        <p:spPr>
          <a:xfrm>
            <a:off x="215516" y="1707773"/>
            <a:ext cx="8712968" cy="4247317"/>
          </a:xfrm>
          <a:prstGeom prst="rect">
            <a:avLst/>
          </a:prstGeom>
          <a:noFill/>
        </p:spPr>
        <p:txBody>
          <a:bodyPr wrap="square" rtlCol="0">
            <a:spAutoFit/>
          </a:bodyPr>
          <a:lstStyle/>
          <a:p>
            <a:r>
              <a:rPr lang="fr-FR" dirty="0" err="1"/>
              <a:t>Asish</a:t>
            </a:r>
            <a:r>
              <a:rPr lang="fr-FR" dirty="0"/>
              <a:t> </a:t>
            </a:r>
            <a:r>
              <a:rPr lang="fr-FR" dirty="0" err="1"/>
              <a:t>Ghosh</a:t>
            </a:r>
            <a:r>
              <a:rPr lang="fr-FR" dirty="0"/>
              <a:t>, </a:t>
            </a:r>
            <a:r>
              <a:rPr lang="fr-FR" dirty="0" err="1"/>
              <a:t>Dynamic</a:t>
            </a:r>
            <a:r>
              <a:rPr lang="fr-FR" dirty="0"/>
              <a:t> </a:t>
            </a:r>
            <a:r>
              <a:rPr lang="fr-FR" dirty="0" err="1"/>
              <a:t>Systems</a:t>
            </a:r>
            <a:r>
              <a:rPr lang="fr-FR" dirty="0"/>
              <a:t> for </a:t>
            </a:r>
            <a:r>
              <a:rPr lang="fr-FR" dirty="0" err="1"/>
              <a:t>Everyone</a:t>
            </a:r>
            <a:r>
              <a:rPr lang="fr-FR" dirty="0"/>
              <a:t>, Springer, 2017</a:t>
            </a:r>
          </a:p>
          <a:p>
            <a:r>
              <a:rPr lang="fr-FR" dirty="0"/>
              <a:t>David Peter </a:t>
            </a:r>
            <a:r>
              <a:rPr lang="fr-FR" dirty="0" err="1"/>
              <a:t>Stroh</a:t>
            </a:r>
            <a:r>
              <a:rPr lang="fr-FR" dirty="0"/>
              <a:t>, </a:t>
            </a:r>
            <a:r>
              <a:rPr lang="fr-FR" dirty="0" err="1"/>
              <a:t>Systems</a:t>
            </a:r>
            <a:r>
              <a:rPr lang="fr-FR" dirty="0"/>
              <a:t> </a:t>
            </a:r>
            <a:r>
              <a:rPr lang="fr-FR" dirty="0" err="1"/>
              <a:t>Thinking</a:t>
            </a:r>
            <a:r>
              <a:rPr lang="fr-FR" dirty="0"/>
              <a:t> for Social Change, Chelsea Green </a:t>
            </a:r>
            <a:r>
              <a:rPr lang="fr-FR" dirty="0" err="1"/>
              <a:t>Publishing</a:t>
            </a:r>
            <a:r>
              <a:rPr lang="fr-FR" dirty="0"/>
              <a:t>, 2015</a:t>
            </a:r>
          </a:p>
          <a:p>
            <a:r>
              <a:rPr lang="fr-FR" dirty="0" err="1"/>
              <a:t>Donella</a:t>
            </a:r>
            <a:r>
              <a:rPr lang="fr-FR" dirty="0"/>
              <a:t> H. </a:t>
            </a:r>
            <a:r>
              <a:rPr lang="fr-FR" dirty="0" err="1"/>
              <a:t>Meadows</a:t>
            </a:r>
            <a:r>
              <a:rPr lang="fr-FR" dirty="0"/>
              <a:t>, </a:t>
            </a:r>
            <a:r>
              <a:rPr lang="fr-FR" dirty="0" err="1"/>
              <a:t>Thinking</a:t>
            </a:r>
            <a:r>
              <a:rPr lang="fr-FR" dirty="0"/>
              <a:t> in </a:t>
            </a:r>
            <a:r>
              <a:rPr lang="fr-FR" dirty="0" err="1"/>
              <a:t>Systems</a:t>
            </a:r>
            <a:r>
              <a:rPr lang="fr-FR" dirty="0"/>
              <a:t>, Chelsea Green </a:t>
            </a:r>
            <a:r>
              <a:rPr lang="fr-FR" dirty="0" err="1"/>
              <a:t>Publishing</a:t>
            </a:r>
            <a:r>
              <a:rPr lang="fr-FR" dirty="0"/>
              <a:t>, 2008</a:t>
            </a:r>
          </a:p>
          <a:p>
            <a:r>
              <a:rPr lang="fr-FR" dirty="0"/>
              <a:t>John D; </a:t>
            </a:r>
            <a:r>
              <a:rPr lang="fr-FR" dirty="0" err="1"/>
              <a:t>Sterman</a:t>
            </a:r>
            <a:r>
              <a:rPr lang="fr-FR" dirty="0"/>
              <a:t>, Business Dynamics, </a:t>
            </a:r>
            <a:r>
              <a:rPr lang="fr-FR" dirty="0" err="1"/>
              <a:t>McGraw</a:t>
            </a:r>
            <a:r>
              <a:rPr lang="fr-FR" dirty="0"/>
              <a:t>-Hill, 2000</a:t>
            </a:r>
          </a:p>
          <a:p>
            <a:r>
              <a:rPr lang="fr-FR" dirty="0"/>
              <a:t>Joy Richmond, Lees </a:t>
            </a:r>
            <a:r>
              <a:rPr lang="fr-FR" dirty="0" err="1"/>
              <a:t>Stuntz</a:t>
            </a:r>
            <a:r>
              <a:rPr lang="fr-FR" dirty="0"/>
              <a:t>, Kathy Richmond, Joanne </a:t>
            </a:r>
            <a:r>
              <a:rPr lang="fr-FR" dirty="0" err="1"/>
              <a:t>Egner</a:t>
            </a:r>
            <a:r>
              <a:rPr lang="fr-FR" dirty="0"/>
              <a:t>, </a:t>
            </a:r>
            <a:r>
              <a:rPr lang="fr-FR" dirty="0" err="1"/>
              <a:t>Tracing</a:t>
            </a:r>
            <a:r>
              <a:rPr lang="fr-FR" dirty="0"/>
              <a:t> Connections, </a:t>
            </a:r>
            <a:r>
              <a:rPr lang="fr-FR" dirty="0" err="1"/>
              <a:t>voices</a:t>
            </a:r>
            <a:r>
              <a:rPr lang="fr-FR" dirty="0"/>
              <a:t> of </a:t>
            </a:r>
            <a:r>
              <a:rPr lang="fr-FR" dirty="0" err="1"/>
              <a:t>systems</a:t>
            </a:r>
            <a:r>
              <a:rPr lang="fr-FR" dirty="0"/>
              <a:t> </a:t>
            </a:r>
            <a:r>
              <a:rPr lang="fr-FR" dirty="0" err="1"/>
              <a:t>thinkers</a:t>
            </a:r>
            <a:r>
              <a:rPr lang="fr-FR" dirty="0"/>
              <a:t>, </a:t>
            </a:r>
            <a:r>
              <a:rPr lang="fr-FR" dirty="0" err="1"/>
              <a:t>Isee</a:t>
            </a:r>
            <a:r>
              <a:rPr lang="fr-FR" dirty="0"/>
              <a:t> </a:t>
            </a:r>
            <a:r>
              <a:rPr lang="fr-FR" dirty="0" err="1"/>
              <a:t>Systems</a:t>
            </a:r>
            <a:r>
              <a:rPr lang="fr-FR" dirty="0"/>
              <a:t>, 2010</a:t>
            </a:r>
          </a:p>
          <a:p>
            <a:endParaRPr lang="fr-FR" dirty="0"/>
          </a:p>
          <a:p>
            <a:pPr algn="ctr"/>
            <a:r>
              <a:rPr lang="fr-FR" dirty="0"/>
              <a:t>Liens Internet </a:t>
            </a:r>
          </a:p>
          <a:p>
            <a:pPr algn="ctr"/>
            <a:endParaRPr lang="fr-FR" dirty="0"/>
          </a:p>
          <a:p>
            <a:r>
              <a:rPr lang="fr-FR" dirty="0">
                <a:hlinkClick r:id="rId5"/>
              </a:rPr>
              <a:t>http://www.systemdynamics.org/</a:t>
            </a:r>
          </a:p>
          <a:p>
            <a:r>
              <a:rPr lang="fr-FR" dirty="0">
                <a:hlinkClick r:id="rId5"/>
              </a:rPr>
              <a:t>http://iseesystems.com/</a:t>
            </a:r>
            <a:endParaRPr lang="fr-FR" dirty="0"/>
          </a:p>
          <a:p>
            <a:r>
              <a:rPr lang="fr-FR" dirty="0">
                <a:hlinkClick r:id="rId6"/>
              </a:rPr>
              <a:t>http://vensim.com/</a:t>
            </a:r>
            <a:endParaRPr lang="fr-FR" dirty="0"/>
          </a:p>
          <a:p>
            <a:r>
              <a:rPr lang="fr-FR" dirty="0">
                <a:hlinkClick r:id="rId7"/>
              </a:rPr>
              <a:t>http://www.berkeleymadonna.com/</a:t>
            </a:r>
            <a:endParaRPr lang="fr-FR" dirty="0"/>
          </a:p>
          <a:p>
            <a:endParaRPr lang="fr-FR" dirty="0"/>
          </a:p>
        </p:txBody>
      </p:sp>
    </p:spTree>
    <p:extLst>
      <p:ext uri="{BB962C8B-B14F-4D97-AF65-F5344CB8AC3E}">
        <p14:creationId xmlns:p14="http://schemas.microsoft.com/office/powerpoint/2010/main" val="128912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8388424" y="6419462"/>
            <a:ext cx="502920" cy="301752"/>
          </a:xfrm>
        </p:spPr>
        <p:txBody>
          <a:bodyPr/>
          <a:lstStyle/>
          <a:p>
            <a:fld id="{C9F930D6-310B-4F4F-8CB8-6E7CDFDFA73E}" type="slidenum">
              <a:rPr lang="fr-FR" smtClean="0"/>
              <a:pPr/>
              <a:t>4</a:t>
            </a:fld>
            <a:endParaRPr lang="fr-FR" dirty="0"/>
          </a:p>
        </p:txBody>
      </p:sp>
      <p:pic>
        <p:nvPicPr>
          <p:cNvPr id="5" name="Imag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52872" y="1052736"/>
            <a:ext cx="2547080" cy="25908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987824" y="1191501"/>
            <a:ext cx="3111141" cy="2440637"/>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69796" y="3789038"/>
            <a:ext cx="4267200" cy="2932176"/>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300191" y="1028463"/>
            <a:ext cx="2719291" cy="3043091"/>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4543394" y="4071554"/>
            <a:ext cx="3536790" cy="2653552"/>
          </a:xfrm>
          <a:prstGeom prst="rect">
            <a:avLst/>
          </a:prstGeom>
          <a:ln>
            <a:noFill/>
          </a:ln>
          <a:effectLst>
            <a:outerShdw blurRad="292100" dist="139700" dir="2700000" algn="tl" rotWithShape="0">
              <a:srgbClr val="333333">
                <a:alpha val="65000"/>
              </a:srgbClr>
            </a:outerShdw>
          </a:effectLst>
        </p:spPr>
      </p:pic>
      <p:sp>
        <p:nvSpPr>
          <p:cNvPr id="10" name="Rectangle 9"/>
          <p:cNvSpPr/>
          <p:nvPr>
            <p:custDataLst>
              <p:tags r:id="rId7"/>
            </p:custDataLst>
          </p:nvPr>
        </p:nvSpPr>
        <p:spPr>
          <a:xfrm>
            <a:off x="2987824" y="1091336"/>
            <a:ext cx="2933816" cy="400110"/>
          </a:xfrm>
          <a:prstGeom prst="rect">
            <a:avLst/>
          </a:prstGeom>
        </p:spPr>
        <p:txBody>
          <a:bodyPr wrap="none">
            <a:spAutoFit/>
          </a:bodyPr>
          <a:lstStyle/>
          <a:p>
            <a:r>
              <a:rPr lang="fr-FR" sz="2000" b="1" dirty="0">
                <a:solidFill>
                  <a:schemeClr val="bg1"/>
                </a:solidFill>
              </a:rPr>
              <a:t>Management Cockpit</a:t>
            </a:r>
          </a:p>
        </p:txBody>
      </p:sp>
      <p:sp>
        <p:nvSpPr>
          <p:cNvPr id="12" name="Titre 1"/>
          <p:cNvSpPr>
            <a:spLocks noGrp="1"/>
          </p:cNvSpPr>
          <p:nvPr>
            <p:ph type="title"/>
            <p:custDataLst>
              <p:tags r:id="rId8"/>
            </p:custDataLst>
          </p:nvPr>
        </p:nvSpPr>
        <p:spPr>
          <a:xfrm>
            <a:off x="1183956" y="0"/>
            <a:ext cx="8256435" cy="990600"/>
          </a:xfrm>
        </p:spPr>
        <p:txBody>
          <a:bodyPr>
            <a:noAutofit/>
          </a:bodyPr>
          <a:lstStyle/>
          <a:p>
            <a:pPr algn="ctr"/>
            <a:r>
              <a:rPr lang="fr-FR" sz="3600" dirty="0"/>
              <a:t>Management Cockpit</a:t>
            </a:r>
            <a:br>
              <a:rPr lang="fr-FR" sz="3600" dirty="0"/>
            </a:br>
            <a:r>
              <a:rPr lang="fr-FR" sz="3600" dirty="0"/>
              <a:t>Visual Management</a:t>
            </a:r>
          </a:p>
        </p:txBody>
      </p:sp>
    </p:spTree>
    <p:extLst>
      <p:ext uri="{BB962C8B-B14F-4D97-AF65-F5344CB8AC3E}">
        <p14:creationId xmlns:p14="http://schemas.microsoft.com/office/powerpoint/2010/main" val="409475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2555776" y="2060848"/>
            <a:ext cx="5086649" cy="415498"/>
          </a:xfrm>
          <a:prstGeom prst="rect">
            <a:avLst/>
          </a:prstGeom>
          <a:noFill/>
        </p:spPr>
        <p:txBody>
          <a:bodyPr wrap="none" rtlCol="0">
            <a:spAutoFit/>
          </a:bodyPr>
          <a:lstStyle/>
          <a:p>
            <a:r>
              <a:rPr lang="fr-FR" sz="2100" dirty="0"/>
              <a:t>But anticipé : accroissement des revenus</a:t>
            </a:r>
          </a:p>
        </p:txBody>
      </p:sp>
      <p:sp>
        <p:nvSpPr>
          <p:cNvPr id="5" name="ZoneTexte 4"/>
          <p:cNvSpPr txBox="1"/>
          <p:nvPr>
            <p:custDataLst>
              <p:tags r:id="rId2"/>
            </p:custDataLst>
          </p:nvPr>
        </p:nvSpPr>
        <p:spPr>
          <a:xfrm>
            <a:off x="83341" y="2895361"/>
            <a:ext cx="1859805" cy="584775"/>
          </a:xfrm>
          <a:prstGeom prst="rect">
            <a:avLst/>
          </a:prstGeom>
          <a:noFill/>
        </p:spPr>
        <p:txBody>
          <a:bodyPr wrap="none" rtlCol="0">
            <a:spAutoFit/>
          </a:bodyPr>
          <a:lstStyle/>
          <a:p>
            <a:r>
              <a:rPr lang="fr-FR" sz="1600" dirty="0"/>
              <a:t>Acquisition de </a:t>
            </a:r>
          </a:p>
          <a:p>
            <a:r>
              <a:rPr lang="fr-FR" sz="1600" dirty="0"/>
              <a:t>nouveaux bateaux</a:t>
            </a:r>
          </a:p>
        </p:txBody>
      </p:sp>
      <p:sp>
        <p:nvSpPr>
          <p:cNvPr id="6" name="ZoneTexte 5"/>
          <p:cNvSpPr txBox="1"/>
          <p:nvPr>
            <p:custDataLst>
              <p:tags r:id="rId3"/>
            </p:custDataLst>
          </p:nvPr>
        </p:nvSpPr>
        <p:spPr>
          <a:xfrm>
            <a:off x="2722905" y="2964851"/>
            <a:ext cx="2098651" cy="584775"/>
          </a:xfrm>
          <a:prstGeom prst="rect">
            <a:avLst/>
          </a:prstGeom>
          <a:noFill/>
        </p:spPr>
        <p:txBody>
          <a:bodyPr wrap="none" rtlCol="0">
            <a:spAutoFit/>
          </a:bodyPr>
          <a:lstStyle/>
          <a:p>
            <a:pPr algn="ctr"/>
            <a:r>
              <a:rPr lang="fr-FR" sz="1600" dirty="0"/>
              <a:t>Plus grande capacité</a:t>
            </a:r>
          </a:p>
          <a:p>
            <a:pPr algn="ctr"/>
            <a:r>
              <a:rPr lang="fr-FR" sz="1600" dirty="0"/>
              <a:t>de tonnage /an </a:t>
            </a:r>
          </a:p>
        </p:txBody>
      </p:sp>
      <p:sp>
        <p:nvSpPr>
          <p:cNvPr id="7" name="ZoneTexte 6"/>
          <p:cNvSpPr txBox="1"/>
          <p:nvPr>
            <p:custDataLst>
              <p:tags r:id="rId4"/>
            </p:custDataLst>
          </p:nvPr>
        </p:nvSpPr>
        <p:spPr>
          <a:xfrm>
            <a:off x="7642425" y="2939625"/>
            <a:ext cx="1449436" cy="584775"/>
          </a:xfrm>
          <a:prstGeom prst="rect">
            <a:avLst/>
          </a:prstGeom>
          <a:noFill/>
        </p:spPr>
        <p:txBody>
          <a:bodyPr wrap="none" rtlCol="0">
            <a:spAutoFit/>
          </a:bodyPr>
          <a:lstStyle/>
          <a:p>
            <a:r>
              <a:rPr lang="fr-FR" sz="1600" dirty="0"/>
              <a:t>Augmentation</a:t>
            </a:r>
          </a:p>
          <a:p>
            <a:r>
              <a:rPr lang="fr-FR" sz="1600" dirty="0"/>
              <a:t>des revenus</a:t>
            </a:r>
          </a:p>
        </p:txBody>
      </p:sp>
      <p:sp>
        <p:nvSpPr>
          <p:cNvPr id="8" name="Flèche : droite à entaille 7"/>
          <p:cNvSpPr/>
          <p:nvPr>
            <p:custDataLst>
              <p:tags r:id="rId5"/>
            </p:custDataLst>
          </p:nvPr>
        </p:nvSpPr>
        <p:spPr>
          <a:xfrm>
            <a:off x="1881445" y="2964850"/>
            <a:ext cx="920842" cy="4847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Flèche : droite à entaille 8"/>
          <p:cNvSpPr/>
          <p:nvPr>
            <p:custDataLst>
              <p:tags r:id="rId6"/>
            </p:custDataLst>
          </p:nvPr>
        </p:nvSpPr>
        <p:spPr>
          <a:xfrm>
            <a:off x="4769366" y="3011252"/>
            <a:ext cx="924939" cy="4847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ZoneTexte 10"/>
          <p:cNvSpPr txBox="1"/>
          <p:nvPr>
            <p:custDataLst>
              <p:tags r:id="rId7"/>
            </p:custDataLst>
          </p:nvPr>
        </p:nvSpPr>
        <p:spPr>
          <a:xfrm>
            <a:off x="179512" y="41429"/>
            <a:ext cx="8964488" cy="1323439"/>
          </a:xfrm>
          <a:prstGeom prst="rect">
            <a:avLst/>
          </a:prstGeom>
          <a:noFill/>
        </p:spPr>
        <p:txBody>
          <a:bodyPr wrap="square" rtlCol="0">
            <a:spAutoFit/>
          </a:bodyPr>
          <a:lstStyle/>
          <a:p>
            <a:pPr algn="ctr"/>
            <a:r>
              <a:rPr lang="fr-FR" sz="4000" dirty="0"/>
              <a:t>4 scénarios pour le simulateur de pêcherie</a:t>
            </a:r>
          </a:p>
        </p:txBody>
      </p:sp>
      <p:sp>
        <p:nvSpPr>
          <p:cNvPr id="16" name="ZoneTexte 15"/>
          <p:cNvSpPr txBox="1"/>
          <p:nvPr>
            <p:custDataLst>
              <p:tags r:id="rId8"/>
            </p:custDataLst>
          </p:nvPr>
        </p:nvSpPr>
        <p:spPr>
          <a:xfrm>
            <a:off x="5601315" y="2964851"/>
            <a:ext cx="1197764" cy="584775"/>
          </a:xfrm>
          <a:prstGeom prst="rect">
            <a:avLst/>
          </a:prstGeom>
          <a:noFill/>
        </p:spPr>
        <p:txBody>
          <a:bodyPr wrap="none" rtlCol="0">
            <a:spAutoFit/>
          </a:bodyPr>
          <a:lstStyle/>
          <a:p>
            <a:pPr algn="ctr"/>
            <a:r>
              <a:rPr lang="fr-FR" sz="1600" dirty="0"/>
              <a:t>Pêche plus</a:t>
            </a:r>
          </a:p>
          <a:p>
            <a:pPr algn="ctr"/>
            <a:r>
              <a:rPr lang="fr-FR" sz="1600" dirty="0"/>
              <a:t>importante</a:t>
            </a:r>
          </a:p>
        </p:txBody>
      </p:sp>
      <p:sp>
        <p:nvSpPr>
          <p:cNvPr id="21" name="Flèche : droite à entaille 20"/>
          <p:cNvSpPr/>
          <p:nvPr>
            <p:custDataLst>
              <p:tags r:id="rId9"/>
            </p:custDataLst>
          </p:nvPr>
        </p:nvSpPr>
        <p:spPr>
          <a:xfrm>
            <a:off x="6758283" y="2995388"/>
            <a:ext cx="924939" cy="4847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ZoneTexte 25"/>
          <p:cNvSpPr txBox="1"/>
          <p:nvPr>
            <p:custDataLst>
              <p:tags r:id="rId10"/>
            </p:custDataLst>
          </p:nvPr>
        </p:nvSpPr>
        <p:spPr>
          <a:xfrm>
            <a:off x="2802287" y="4076328"/>
            <a:ext cx="4347665" cy="369332"/>
          </a:xfrm>
          <a:prstGeom prst="rect">
            <a:avLst/>
          </a:prstGeom>
          <a:noFill/>
        </p:spPr>
        <p:txBody>
          <a:bodyPr wrap="none" rtlCol="0">
            <a:spAutoFit/>
          </a:bodyPr>
          <a:lstStyle/>
          <a:p>
            <a:r>
              <a:rPr lang="fr-FR" b="1" dirty="0"/>
              <a:t>Raisonnement linéaire : cause </a:t>
            </a:r>
            <a:r>
              <a:rPr lang="fr-FR" b="1" dirty="0">
                <a:sym typeface="Wingdings" panose="05000000000000000000" pitchFamily="2" charset="2"/>
              </a:rPr>
              <a:t> effet</a:t>
            </a:r>
            <a:endParaRPr lang="fr-FR" b="1" dirty="0"/>
          </a:p>
        </p:txBody>
      </p:sp>
      <p:pic>
        <p:nvPicPr>
          <p:cNvPr id="28" name="Image 27"/>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452695" y="4680176"/>
            <a:ext cx="2857500" cy="1348740"/>
          </a:xfrm>
          <a:prstGeom prst="rect">
            <a:avLst/>
          </a:prstGeom>
        </p:spPr>
      </p:pic>
      <p:pic>
        <p:nvPicPr>
          <p:cNvPr id="30" name="Image 29"/>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a:xfrm>
            <a:off x="4185133" y="5102596"/>
            <a:ext cx="1521333" cy="1037273"/>
          </a:xfrm>
          <a:prstGeom prst="rect">
            <a:avLst/>
          </a:prstGeom>
        </p:spPr>
      </p:pic>
      <p:pic>
        <p:nvPicPr>
          <p:cNvPr id="32" name="Image 31"/>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7042327" y="5257620"/>
            <a:ext cx="1440180" cy="771296"/>
          </a:xfrm>
          <a:prstGeom prst="rect">
            <a:avLst/>
          </a:prstGeom>
        </p:spPr>
      </p:pic>
      <p:sp>
        <p:nvSpPr>
          <p:cNvPr id="33" name="Flèche : droite à entaille 32"/>
          <p:cNvSpPr/>
          <p:nvPr>
            <p:custDataLst>
              <p:tags r:id="rId14"/>
            </p:custDataLst>
          </p:nvPr>
        </p:nvSpPr>
        <p:spPr>
          <a:xfrm>
            <a:off x="2988058" y="5444789"/>
            <a:ext cx="920842" cy="4847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4" name="Flèche : droite à entaille 33"/>
          <p:cNvSpPr/>
          <p:nvPr>
            <p:custDataLst>
              <p:tags r:id="rId15"/>
            </p:custDataLst>
          </p:nvPr>
        </p:nvSpPr>
        <p:spPr>
          <a:xfrm>
            <a:off x="5978349" y="5400894"/>
            <a:ext cx="920842" cy="4847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Tree>
    <p:extLst>
      <p:ext uri="{BB962C8B-B14F-4D97-AF65-F5344CB8AC3E}">
        <p14:creationId xmlns:p14="http://schemas.microsoft.com/office/powerpoint/2010/main" val="30488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6" grpId="0"/>
      <p:bldP spid="21" grpId="0" animBg="1"/>
      <p:bldP spid="26"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a:xfrm>
            <a:off x="6889926" y="6245225"/>
            <a:ext cx="2133600" cy="476250"/>
          </a:xfrm>
        </p:spPr>
        <p:txBody>
          <a:bodyPr/>
          <a:lstStyle/>
          <a:p>
            <a:pPr>
              <a:defRPr/>
            </a:pPr>
            <a:fld id="{6B77C437-C0C5-45CD-B18A-371D3E5E93DD}" type="slidenum">
              <a:rPr lang="fr-FR" altLang="fr-FR" smtClean="0"/>
              <a:pPr>
                <a:defRPr/>
              </a:pPr>
              <a:t>6</a:t>
            </a:fld>
            <a:endParaRPr lang="fr-FR" altLang="fr-FR"/>
          </a:p>
        </p:txBody>
      </p:sp>
      <p:sp>
        <p:nvSpPr>
          <p:cNvPr id="7" name="ZoneTexte 6"/>
          <p:cNvSpPr txBox="1"/>
          <p:nvPr>
            <p:custDataLst>
              <p:tags r:id="rId2"/>
            </p:custDataLst>
          </p:nvPr>
        </p:nvSpPr>
        <p:spPr>
          <a:xfrm>
            <a:off x="110188" y="2788893"/>
            <a:ext cx="8913338" cy="1077218"/>
          </a:xfrm>
          <a:prstGeom prst="rect">
            <a:avLst/>
          </a:prstGeom>
          <a:noFill/>
        </p:spPr>
        <p:txBody>
          <a:bodyPr wrap="square" rtlCol="0">
            <a:spAutoFit/>
          </a:bodyPr>
          <a:lstStyle/>
          <a:p>
            <a:r>
              <a:rPr lang="fr-FR" sz="1600" b="1" dirty="0"/>
              <a:t>Scénario 1</a:t>
            </a:r>
          </a:p>
          <a:p>
            <a:r>
              <a:rPr lang="fr-FR" sz="1600" dirty="0"/>
              <a:t>Les pêcheurs ont au départ un maxi de bateaux, sans aucune limitation de tonnage de pêche. Le poisson disparait rapidement. Les pêcheurs vendent leur bateau puis au bout d’un certain temps les poissons réapparaissent. Les revenus des pêcheurs sont négatifs (perte).</a:t>
            </a:r>
            <a:endParaRPr lang="fr-FR" dirty="0"/>
          </a:p>
        </p:txBody>
      </p:sp>
      <p:pic>
        <p:nvPicPr>
          <p:cNvPr id="2" name="Image 1"/>
          <p:cNvPicPr>
            <a:picLocks noChangeAspect="1"/>
          </p:cNvPicPr>
          <p:nvPr>
            <p:custDataLst>
              <p:tags r:id="rId3"/>
            </p:custDataLst>
          </p:nvPr>
        </p:nvPicPr>
        <p:blipFill>
          <a:blip r:embed="rId8"/>
          <a:stretch>
            <a:fillRect/>
          </a:stretch>
        </p:blipFill>
        <p:spPr>
          <a:xfrm>
            <a:off x="4603698" y="88025"/>
            <a:ext cx="3862857" cy="2476190"/>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custDataLst>
              <p:tags r:id="rId4"/>
            </p:custDataLst>
          </p:nvPr>
        </p:nvPicPr>
        <p:blipFill>
          <a:blip r:embed="rId9"/>
          <a:stretch>
            <a:fillRect/>
          </a:stretch>
        </p:blipFill>
        <p:spPr>
          <a:xfrm>
            <a:off x="205470" y="88025"/>
            <a:ext cx="3771900" cy="247269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custDataLst>
              <p:tags r:id="rId5"/>
            </p:custDataLst>
          </p:nvPr>
        </p:nvPicPr>
        <p:blipFill>
          <a:blip r:embed="rId10"/>
          <a:stretch>
            <a:fillRect/>
          </a:stretch>
        </p:blipFill>
        <p:spPr>
          <a:xfrm>
            <a:off x="110188" y="4202844"/>
            <a:ext cx="3862857" cy="247619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custDataLst>
              <p:tags r:id="rId6"/>
            </p:custDataLst>
          </p:nvPr>
        </p:nvPicPr>
        <p:blipFill>
          <a:blip r:embed="rId11"/>
          <a:stretch>
            <a:fillRect/>
          </a:stretch>
        </p:blipFill>
        <p:spPr>
          <a:xfrm>
            <a:off x="4603699" y="4202844"/>
            <a:ext cx="3862857" cy="24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a:xfrm>
            <a:off x="6889926" y="6245225"/>
            <a:ext cx="2133600" cy="476250"/>
          </a:xfrm>
        </p:spPr>
        <p:txBody>
          <a:bodyPr/>
          <a:lstStyle/>
          <a:p>
            <a:pPr>
              <a:defRPr/>
            </a:pPr>
            <a:fld id="{6B77C437-C0C5-45CD-B18A-371D3E5E93DD}" type="slidenum">
              <a:rPr lang="fr-FR" altLang="fr-FR" smtClean="0"/>
              <a:pPr>
                <a:defRPr/>
              </a:pPr>
              <a:t>7</a:t>
            </a:fld>
            <a:endParaRPr lang="fr-FR" altLang="fr-FR"/>
          </a:p>
        </p:txBody>
      </p:sp>
      <p:sp>
        <p:nvSpPr>
          <p:cNvPr id="7" name="ZoneTexte 6"/>
          <p:cNvSpPr txBox="1"/>
          <p:nvPr>
            <p:custDataLst>
              <p:tags r:id="rId2"/>
            </p:custDataLst>
          </p:nvPr>
        </p:nvSpPr>
        <p:spPr>
          <a:xfrm>
            <a:off x="110188" y="2808692"/>
            <a:ext cx="8913338" cy="1077218"/>
          </a:xfrm>
          <a:prstGeom prst="rect">
            <a:avLst/>
          </a:prstGeom>
          <a:noFill/>
        </p:spPr>
        <p:txBody>
          <a:bodyPr wrap="square" rtlCol="0">
            <a:spAutoFit/>
          </a:bodyPr>
          <a:lstStyle/>
          <a:p>
            <a:r>
              <a:rPr lang="fr-FR" sz="1600" b="1" dirty="0"/>
              <a:t>Scénario 2</a:t>
            </a:r>
          </a:p>
          <a:p>
            <a:r>
              <a:rPr lang="fr-FR" sz="1600" dirty="0"/>
              <a:t>Les pêcheurs ont au départ un maxi de bateaux, Un quota limitant fortement la pêche est mis en place. On voit qu’une bonne partie des bateaux disparaissent, par contre la population des poissons s’accroit et la pollution diminue. Le revenu n’est plus négatif, mais reste modeste. </a:t>
            </a:r>
            <a:endParaRPr lang="fr-FR" dirty="0"/>
          </a:p>
        </p:txBody>
      </p:sp>
      <p:pic>
        <p:nvPicPr>
          <p:cNvPr id="8" name="Image 7"/>
          <p:cNvPicPr>
            <a:picLocks noChangeAspect="1"/>
          </p:cNvPicPr>
          <p:nvPr>
            <p:custDataLst>
              <p:tags r:id="rId3"/>
            </p:custDataLst>
          </p:nvPr>
        </p:nvPicPr>
        <p:blipFill>
          <a:blip r:embed="rId8"/>
          <a:stretch>
            <a:fillRect/>
          </a:stretch>
        </p:blipFill>
        <p:spPr>
          <a:xfrm>
            <a:off x="233213" y="112825"/>
            <a:ext cx="3857625" cy="2481739"/>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custDataLst>
              <p:tags r:id="rId4"/>
            </p:custDataLst>
          </p:nvPr>
        </p:nvPicPr>
        <p:blipFill>
          <a:blip r:embed="rId9"/>
          <a:stretch>
            <a:fillRect/>
          </a:stretch>
        </p:blipFill>
        <p:spPr>
          <a:xfrm>
            <a:off x="4603698" y="127623"/>
            <a:ext cx="3862857" cy="2476190"/>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custDataLst>
              <p:tags r:id="rId5"/>
            </p:custDataLst>
          </p:nvPr>
        </p:nvPicPr>
        <p:blipFill>
          <a:blip r:embed="rId10"/>
          <a:stretch>
            <a:fillRect/>
          </a:stretch>
        </p:blipFill>
        <p:spPr>
          <a:xfrm>
            <a:off x="233213" y="4202844"/>
            <a:ext cx="3862857" cy="2476190"/>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custDataLst>
              <p:tags r:id="rId6"/>
            </p:custDataLst>
          </p:nvPr>
        </p:nvPicPr>
        <p:blipFill>
          <a:blip r:embed="rId11"/>
          <a:stretch>
            <a:fillRect/>
          </a:stretch>
        </p:blipFill>
        <p:spPr>
          <a:xfrm>
            <a:off x="4603698" y="4202844"/>
            <a:ext cx="3862857" cy="24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96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a:xfrm>
            <a:off x="6889926" y="6245225"/>
            <a:ext cx="2133600" cy="476250"/>
          </a:xfrm>
        </p:spPr>
        <p:txBody>
          <a:bodyPr/>
          <a:lstStyle/>
          <a:p>
            <a:pPr>
              <a:defRPr/>
            </a:pPr>
            <a:fld id="{6B77C437-C0C5-45CD-B18A-371D3E5E93DD}" type="slidenum">
              <a:rPr lang="fr-FR" altLang="fr-FR" smtClean="0"/>
              <a:pPr>
                <a:defRPr/>
              </a:pPr>
              <a:t>8</a:t>
            </a:fld>
            <a:endParaRPr lang="fr-FR" altLang="fr-FR"/>
          </a:p>
        </p:txBody>
      </p:sp>
      <p:sp>
        <p:nvSpPr>
          <p:cNvPr id="7" name="ZoneTexte 6"/>
          <p:cNvSpPr txBox="1"/>
          <p:nvPr>
            <p:custDataLst>
              <p:tags r:id="rId2"/>
            </p:custDataLst>
          </p:nvPr>
        </p:nvSpPr>
        <p:spPr>
          <a:xfrm>
            <a:off x="110188" y="2997789"/>
            <a:ext cx="8913338" cy="1077218"/>
          </a:xfrm>
          <a:prstGeom prst="rect">
            <a:avLst/>
          </a:prstGeom>
          <a:noFill/>
        </p:spPr>
        <p:txBody>
          <a:bodyPr wrap="square" rtlCol="0">
            <a:spAutoFit/>
          </a:bodyPr>
          <a:lstStyle/>
          <a:p>
            <a:r>
              <a:rPr lang="fr-FR" sz="1600" b="1" dirty="0"/>
              <a:t>Scénario 3</a:t>
            </a:r>
          </a:p>
          <a:p>
            <a:r>
              <a:rPr lang="fr-FR" sz="1600" dirty="0"/>
              <a:t>Les pêcheurs ont au départ un maxi de bateaux, Un quota est institué, mais il est beaucoup moins important que celui du cas précédent. On assiste à un début de fluctuation. Le revenu progresse au cours du temps.</a:t>
            </a:r>
            <a:endParaRPr lang="fr-FR" dirty="0"/>
          </a:p>
        </p:txBody>
      </p:sp>
      <p:pic>
        <p:nvPicPr>
          <p:cNvPr id="2" name="Image 1"/>
          <p:cNvPicPr>
            <a:picLocks noChangeAspect="1"/>
          </p:cNvPicPr>
          <p:nvPr>
            <p:custDataLst>
              <p:tags r:id="rId3"/>
            </p:custDataLst>
          </p:nvPr>
        </p:nvPicPr>
        <p:blipFill>
          <a:blip r:embed="rId8"/>
          <a:stretch>
            <a:fillRect/>
          </a:stretch>
        </p:blipFill>
        <p:spPr>
          <a:xfrm>
            <a:off x="233213" y="107703"/>
            <a:ext cx="3840480" cy="2516029"/>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custDataLst>
              <p:tags r:id="rId4"/>
            </p:custDataLst>
          </p:nvPr>
        </p:nvPicPr>
        <p:blipFill>
          <a:blip r:embed="rId9"/>
          <a:stretch>
            <a:fillRect/>
          </a:stretch>
        </p:blipFill>
        <p:spPr>
          <a:xfrm>
            <a:off x="4603698" y="147542"/>
            <a:ext cx="3862857" cy="247619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custDataLst>
              <p:tags r:id="rId5"/>
            </p:custDataLst>
          </p:nvPr>
        </p:nvPicPr>
        <p:blipFill>
          <a:blip r:embed="rId10"/>
          <a:stretch>
            <a:fillRect/>
          </a:stretch>
        </p:blipFill>
        <p:spPr>
          <a:xfrm>
            <a:off x="210836" y="4202844"/>
            <a:ext cx="3862857" cy="247619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custDataLst>
              <p:tags r:id="rId6"/>
            </p:custDataLst>
          </p:nvPr>
        </p:nvPicPr>
        <p:blipFill>
          <a:blip r:embed="rId11"/>
          <a:stretch>
            <a:fillRect/>
          </a:stretch>
        </p:blipFill>
        <p:spPr>
          <a:xfrm>
            <a:off x="4603698" y="4202844"/>
            <a:ext cx="3862857" cy="24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400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a:xfrm>
            <a:off x="6889926" y="6245225"/>
            <a:ext cx="2133600" cy="476250"/>
          </a:xfrm>
        </p:spPr>
        <p:txBody>
          <a:bodyPr/>
          <a:lstStyle/>
          <a:p>
            <a:pPr>
              <a:defRPr/>
            </a:pPr>
            <a:fld id="{6B77C437-C0C5-45CD-B18A-371D3E5E93DD}" type="slidenum">
              <a:rPr lang="fr-FR" altLang="fr-FR" smtClean="0"/>
              <a:pPr>
                <a:defRPr/>
              </a:pPr>
              <a:t>9</a:t>
            </a:fld>
            <a:endParaRPr lang="fr-FR" altLang="fr-FR"/>
          </a:p>
        </p:txBody>
      </p:sp>
      <p:sp>
        <p:nvSpPr>
          <p:cNvPr id="7" name="ZoneTexte 6"/>
          <p:cNvSpPr txBox="1"/>
          <p:nvPr>
            <p:custDataLst>
              <p:tags r:id="rId2"/>
            </p:custDataLst>
          </p:nvPr>
        </p:nvSpPr>
        <p:spPr>
          <a:xfrm>
            <a:off x="110188" y="2808692"/>
            <a:ext cx="8913338" cy="1077218"/>
          </a:xfrm>
          <a:prstGeom prst="rect">
            <a:avLst/>
          </a:prstGeom>
          <a:noFill/>
        </p:spPr>
        <p:txBody>
          <a:bodyPr wrap="square" rtlCol="0">
            <a:spAutoFit/>
          </a:bodyPr>
          <a:lstStyle/>
          <a:p>
            <a:r>
              <a:rPr lang="fr-FR" sz="1600" b="1" dirty="0"/>
              <a:t>Scénario 4</a:t>
            </a:r>
          </a:p>
          <a:p>
            <a:r>
              <a:rPr lang="fr-FR" sz="1600" dirty="0"/>
              <a:t>Les pêcheurs ont au départ un maxi de bateaux, Les pêcheurs consacrent une grosse partie de leur revenu à l’achat de bateaux et renouvelle plus fréquemment leur bateau (durée de conservation 10 ans au lieu de 15 ans (en fait ils s’endettent). Le système entre en oscillation.</a:t>
            </a:r>
            <a:endParaRPr lang="fr-FR" dirty="0"/>
          </a:p>
        </p:txBody>
      </p:sp>
      <p:pic>
        <p:nvPicPr>
          <p:cNvPr id="8" name="Image 7"/>
          <p:cNvPicPr>
            <a:picLocks noChangeAspect="1"/>
          </p:cNvPicPr>
          <p:nvPr>
            <p:custDataLst>
              <p:tags r:id="rId3"/>
            </p:custDataLst>
          </p:nvPr>
        </p:nvPicPr>
        <p:blipFill>
          <a:blip r:embed="rId8"/>
          <a:stretch>
            <a:fillRect/>
          </a:stretch>
        </p:blipFill>
        <p:spPr>
          <a:xfrm>
            <a:off x="251520" y="190186"/>
            <a:ext cx="3695238" cy="236952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custDataLst>
              <p:tags r:id="rId4"/>
            </p:custDataLst>
          </p:nvPr>
        </p:nvPicPr>
        <p:blipFill>
          <a:blip r:embed="rId9"/>
          <a:stretch>
            <a:fillRect/>
          </a:stretch>
        </p:blipFill>
        <p:spPr>
          <a:xfrm>
            <a:off x="4885224" y="4134892"/>
            <a:ext cx="3695238" cy="236952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custDataLst>
              <p:tags r:id="rId5"/>
            </p:custDataLst>
          </p:nvPr>
        </p:nvPicPr>
        <p:blipFill>
          <a:blip r:embed="rId10"/>
          <a:stretch>
            <a:fillRect/>
          </a:stretch>
        </p:blipFill>
        <p:spPr>
          <a:xfrm>
            <a:off x="251520" y="4134892"/>
            <a:ext cx="3695238" cy="2369524"/>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custDataLst>
              <p:tags r:id="rId6"/>
            </p:custDataLst>
          </p:nvPr>
        </p:nvPicPr>
        <p:blipFill>
          <a:blip r:embed="rId11"/>
          <a:stretch>
            <a:fillRect/>
          </a:stretch>
        </p:blipFill>
        <p:spPr>
          <a:xfrm>
            <a:off x="4885224" y="190186"/>
            <a:ext cx="3695238" cy="2369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18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6"/>
</p:tagLst>
</file>

<file path=ppt/tags/tag108.xml><?xml version="1.0" encoding="utf-8"?>
<p:tagLst xmlns:a="http://schemas.openxmlformats.org/drawingml/2006/main" xmlns:r="http://schemas.openxmlformats.org/officeDocument/2006/relationships" xmlns:p="http://schemas.openxmlformats.org/presentationml/2006/main">
  <p:tag name="NUM" val="17"/>
</p:tagLst>
</file>

<file path=ppt/tags/tag109.xml><?xml version="1.0" encoding="utf-8"?>
<p:tagLst xmlns:a="http://schemas.openxmlformats.org/drawingml/2006/main" xmlns:r="http://schemas.openxmlformats.org/officeDocument/2006/relationships" xmlns:p="http://schemas.openxmlformats.org/presentationml/2006/main">
  <p:tag name="NUM" val="18"/>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9"/>
</p:tagLst>
</file>

<file path=ppt/tags/tag111.xml><?xml version="1.0" encoding="utf-8"?>
<p:tagLst xmlns:a="http://schemas.openxmlformats.org/drawingml/2006/main" xmlns:r="http://schemas.openxmlformats.org/officeDocument/2006/relationships" xmlns:p="http://schemas.openxmlformats.org/presentationml/2006/main">
  <p:tag name="NUM" val="20"/>
</p:tagLst>
</file>

<file path=ppt/tags/tag112.xml><?xml version="1.0" encoding="utf-8"?>
<p:tagLst xmlns:a="http://schemas.openxmlformats.org/drawingml/2006/main" xmlns:r="http://schemas.openxmlformats.org/officeDocument/2006/relationships" xmlns:p="http://schemas.openxmlformats.org/presentationml/2006/main">
  <p:tag name="NUM" val="21"/>
</p:tagLst>
</file>

<file path=ppt/tags/tag113.xml><?xml version="1.0" encoding="utf-8"?>
<p:tagLst xmlns:a="http://schemas.openxmlformats.org/drawingml/2006/main" xmlns:r="http://schemas.openxmlformats.org/officeDocument/2006/relationships" xmlns:p="http://schemas.openxmlformats.org/presentationml/2006/main">
  <p:tag name="NUM" val="22"/>
</p:tagLst>
</file>

<file path=ppt/tags/tag114.xml><?xml version="1.0" encoding="utf-8"?>
<p:tagLst xmlns:a="http://schemas.openxmlformats.org/drawingml/2006/main" xmlns:r="http://schemas.openxmlformats.org/officeDocument/2006/relationships" xmlns:p="http://schemas.openxmlformats.org/presentationml/2006/main">
  <p:tag name="NUM" val="23"/>
</p:tagLst>
</file>

<file path=ppt/tags/tag115.xml><?xml version="1.0" encoding="utf-8"?>
<p:tagLst xmlns:a="http://schemas.openxmlformats.org/drawingml/2006/main" xmlns:r="http://schemas.openxmlformats.org/officeDocument/2006/relationships" xmlns:p="http://schemas.openxmlformats.org/presentationml/2006/main">
  <p:tag name="NUM" val="24"/>
</p:tagLst>
</file>

<file path=ppt/tags/tag116.xml><?xml version="1.0" encoding="utf-8"?>
<p:tagLst xmlns:a="http://schemas.openxmlformats.org/drawingml/2006/main" xmlns:r="http://schemas.openxmlformats.org/officeDocument/2006/relationships" xmlns:p="http://schemas.openxmlformats.org/presentationml/2006/main">
  <p:tag name="NUM" val="25"/>
</p:tagLst>
</file>

<file path=ppt/tags/tag117.xml><?xml version="1.0" encoding="utf-8"?>
<p:tagLst xmlns:a="http://schemas.openxmlformats.org/drawingml/2006/main" xmlns:r="http://schemas.openxmlformats.org/officeDocument/2006/relationships" xmlns:p="http://schemas.openxmlformats.org/presentationml/2006/main">
  <p:tag name="NUM" val="26"/>
</p:tagLst>
</file>

<file path=ppt/tags/tag118.xml><?xml version="1.0" encoding="utf-8"?>
<p:tagLst xmlns:a="http://schemas.openxmlformats.org/drawingml/2006/main" xmlns:r="http://schemas.openxmlformats.org/officeDocument/2006/relationships" xmlns:p="http://schemas.openxmlformats.org/presentationml/2006/main">
  <p:tag name="NUM" val="27"/>
</p:tagLst>
</file>

<file path=ppt/tags/tag119.xml><?xml version="1.0" encoding="utf-8"?>
<p:tagLst xmlns:a="http://schemas.openxmlformats.org/drawingml/2006/main" xmlns:r="http://schemas.openxmlformats.org/officeDocument/2006/relationships" xmlns:p="http://schemas.openxmlformats.org/presentationml/2006/main">
  <p:tag name="NUM" val="28"/>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9"/>
</p:tagLst>
</file>

<file path=ppt/tags/tag121.xml><?xml version="1.0" encoding="utf-8"?>
<p:tagLst xmlns:a="http://schemas.openxmlformats.org/drawingml/2006/main" xmlns:r="http://schemas.openxmlformats.org/officeDocument/2006/relationships" xmlns:p="http://schemas.openxmlformats.org/presentationml/2006/main">
  <p:tag name="NUM" val="30"/>
</p:tagLst>
</file>

<file path=ppt/tags/tag122.xml><?xml version="1.0" encoding="utf-8"?>
<p:tagLst xmlns:a="http://schemas.openxmlformats.org/drawingml/2006/main" xmlns:r="http://schemas.openxmlformats.org/officeDocument/2006/relationships" xmlns:p="http://schemas.openxmlformats.org/presentationml/2006/main">
  <p:tag name="NUM" val="31"/>
</p:tagLst>
</file>

<file path=ppt/tags/tag123.xml><?xml version="1.0" encoding="utf-8"?>
<p:tagLst xmlns:a="http://schemas.openxmlformats.org/drawingml/2006/main" xmlns:r="http://schemas.openxmlformats.org/officeDocument/2006/relationships" xmlns:p="http://schemas.openxmlformats.org/presentationml/2006/main">
  <p:tag name="NUM" val="32"/>
</p:tagLst>
</file>

<file path=ppt/tags/tag124.xml><?xml version="1.0" encoding="utf-8"?>
<p:tagLst xmlns:a="http://schemas.openxmlformats.org/drawingml/2006/main" xmlns:r="http://schemas.openxmlformats.org/officeDocument/2006/relationships" xmlns:p="http://schemas.openxmlformats.org/presentationml/2006/main">
  <p:tag name="NUM" val="33"/>
</p:tagLst>
</file>

<file path=ppt/tags/tag125.xml><?xml version="1.0" encoding="utf-8"?>
<p:tagLst xmlns:a="http://schemas.openxmlformats.org/drawingml/2006/main" xmlns:r="http://schemas.openxmlformats.org/officeDocument/2006/relationships" xmlns:p="http://schemas.openxmlformats.org/presentationml/2006/main">
  <p:tag name="NUM" val="34"/>
</p:tagLst>
</file>

<file path=ppt/tags/tag126.xml><?xml version="1.0" encoding="utf-8"?>
<p:tagLst xmlns:a="http://schemas.openxmlformats.org/drawingml/2006/main" xmlns:r="http://schemas.openxmlformats.org/officeDocument/2006/relationships" xmlns:p="http://schemas.openxmlformats.org/presentationml/2006/main">
  <p:tag name="NUM" val="35"/>
</p:tagLst>
</file>

<file path=ppt/tags/tag127.xml><?xml version="1.0" encoding="utf-8"?>
<p:tagLst xmlns:a="http://schemas.openxmlformats.org/drawingml/2006/main" xmlns:r="http://schemas.openxmlformats.org/officeDocument/2006/relationships" xmlns:p="http://schemas.openxmlformats.org/presentationml/2006/main">
  <p:tag name="NUM" val="36"/>
</p:tagLst>
</file>

<file path=ppt/tags/tag128.xml><?xml version="1.0" encoding="utf-8"?>
<p:tagLst xmlns:a="http://schemas.openxmlformats.org/drawingml/2006/main" xmlns:r="http://schemas.openxmlformats.org/officeDocument/2006/relationships" xmlns:p="http://schemas.openxmlformats.org/presentationml/2006/main">
  <p:tag name="NUM" val="37"/>
</p:tagLst>
</file>

<file path=ppt/tags/tag129.xml><?xml version="1.0" encoding="utf-8"?>
<p:tagLst xmlns:a="http://schemas.openxmlformats.org/drawingml/2006/main" xmlns:r="http://schemas.openxmlformats.org/officeDocument/2006/relationships" xmlns:p="http://schemas.openxmlformats.org/presentationml/2006/main">
  <p:tag name="NUM" val="38"/>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9"/>
</p:tagLst>
</file>

<file path=ppt/tags/tag131.xml><?xml version="1.0" encoding="utf-8"?>
<p:tagLst xmlns:a="http://schemas.openxmlformats.org/drawingml/2006/main" xmlns:r="http://schemas.openxmlformats.org/officeDocument/2006/relationships" xmlns:p="http://schemas.openxmlformats.org/presentationml/2006/main">
  <p:tag name="NUM" val="40"/>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0"/>
</p:tagLst>
</file>

<file path=ppt/tags/tag142.xml><?xml version="1.0" encoding="utf-8"?>
<p:tagLst xmlns:a="http://schemas.openxmlformats.org/drawingml/2006/main" xmlns:r="http://schemas.openxmlformats.org/officeDocument/2006/relationships" xmlns:p="http://schemas.openxmlformats.org/presentationml/2006/main">
  <p:tag name="NUM" val="11"/>
</p:tagLst>
</file>

<file path=ppt/tags/tag143.xml><?xml version="1.0" encoding="utf-8"?>
<p:tagLst xmlns:a="http://schemas.openxmlformats.org/drawingml/2006/main" xmlns:r="http://schemas.openxmlformats.org/officeDocument/2006/relationships" xmlns:p="http://schemas.openxmlformats.org/presentationml/2006/main">
  <p:tag name="NUM" val="12"/>
</p:tagLst>
</file>

<file path=ppt/tags/tag144.xml><?xml version="1.0" encoding="utf-8"?>
<p:tagLst xmlns:a="http://schemas.openxmlformats.org/drawingml/2006/main" xmlns:r="http://schemas.openxmlformats.org/officeDocument/2006/relationships" xmlns:p="http://schemas.openxmlformats.org/presentationml/2006/main">
  <p:tag name="NUM" val="13"/>
</p:tagLst>
</file>

<file path=ppt/tags/tag145.xml><?xml version="1.0" encoding="utf-8"?>
<p:tagLst xmlns:a="http://schemas.openxmlformats.org/drawingml/2006/main" xmlns:r="http://schemas.openxmlformats.org/officeDocument/2006/relationships" xmlns:p="http://schemas.openxmlformats.org/presentationml/2006/main">
  <p:tag name="NUM" val="14"/>
</p:tagLst>
</file>

<file path=ppt/tags/tag146.xml><?xml version="1.0" encoding="utf-8"?>
<p:tagLst xmlns:a="http://schemas.openxmlformats.org/drawingml/2006/main" xmlns:r="http://schemas.openxmlformats.org/officeDocument/2006/relationships" xmlns:p="http://schemas.openxmlformats.org/presentationml/2006/main">
  <p:tag name="NUM" val="15"/>
</p:tagLst>
</file>

<file path=ppt/tags/tag147.xml><?xml version="1.0" encoding="utf-8"?>
<p:tagLst xmlns:a="http://schemas.openxmlformats.org/drawingml/2006/main" xmlns:r="http://schemas.openxmlformats.org/officeDocument/2006/relationships" xmlns:p="http://schemas.openxmlformats.org/presentationml/2006/main">
  <p:tag name="NUM" val="16"/>
</p:tagLst>
</file>

<file path=ppt/tags/tag148.xml><?xml version="1.0" encoding="utf-8"?>
<p:tagLst xmlns:a="http://schemas.openxmlformats.org/drawingml/2006/main" xmlns:r="http://schemas.openxmlformats.org/officeDocument/2006/relationships" xmlns:p="http://schemas.openxmlformats.org/presentationml/2006/main">
  <p:tag name="NUM" val="17"/>
</p:tagLst>
</file>

<file path=ppt/tags/tag149.xml><?xml version="1.0" encoding="utf-8"?>
<p:tagLst xmlns:a="http://schemas.openxmlformats.org/drawingml/2006/main" xmlns:r="http://schemas.openxmlformats.org/officeDocument/2006/relationships" xmlns:p="http://schemas.openxmlformats.org/presentationml/2006/main">
  <p:tag name="NUM" val="18"/>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9"/>
</p:tagLst>
</file>

<file path=ppt/tags/tag151.xml><?xml version="1.0" encoding="utf-8"?>
<p:tagLst xmlns:a="http://schemas.openxmlformats.org/drawingml/2006/main" xmlns:r="http://schemas.openxmlformats.org/officeDocument/2006/relationships" xmlns:p="http://schemas.openxmlformats.org/presentationml/2006/main">
  <p:tag name="NUM" val="20"/>
</p:tagLst>
</file>

<file path=ppt/tags/tag152.xml><?xml version="1.0" encoding="utf-8"?>
<p:tagLst xmlns:a="http://schemas.openxmlformats.org/drawingml/2006/main" xmlns:r="http://schemas.openxmlformats.org/officeDocument/2006/relationships" xmlns:p="http://schemas.openxmlformats.org/presentationml/2006/main">
  <p:tag name="NUM" val="21"/>
</p:tagLst>
</file>

<file path=ppt/tags/tag153.xml><?xml version="1.0" encoding="utf-8"?>
<p:tagLst xmlns:a="http://schemas.openxmlformats.org/drawingml/2006/main" xmlns:r="http://schemas.openxmlformats.org/officeDocument/2006/relationships" xmlns:p="http://schemas.openxmlformats.org/presentationml/2006/main">
  <p:tag name="NUM" val="22"/>
</p:tagLst>
</file>

<file path=ppt/tags/tag154.xml><?xml version="1.0" encoding="utf-8"?>
<p:tagLst xmlns:a="http://schemas.openxmlformats.org/drawingml/2006/main" xmlns:r="http://schemas.openxmlformats.org/officeDocument/2006/relationships" xmlns:p="http://schemas.openxmlformats.org/presentationml/2006/main">
  <p:tag name="NUM" val="23"/>
</p:tagLst>
</file>

<file path=ppt/tags/tag155.xml><?xml version="1.0" encoding="utf-8"?>
<p:tagLst xmlns:a="http://schemas.openxmlformats.org/drawingml/2006/main" xmlns:r="http://schemas.openxmlformats.org/officeDocument/2006/relationships" xmlns:p="http://schemas.openxmlformats.org/presentationml/2006/main">
  <p:tag name="NUM" val="24"/>
</p:tagLst>
</file>

<file path=ppt/tags/tag156.xml><?xml version="1.0" encoding="utf-8"?>
<p:tagLst xmlns:a="http://schemas.openxmlformats.org/drawingml/2006/main" xmlns:r="http://schemas.openxmlformats.org/officeDocument/2006/relationships" xmlns:p="http://schemas.openxmlformats.org/presentationml/2006/main">
  <p:tag name="NUM" val="25"/>
</p:tagLst>
</file>

<file path=ppt/tags/tag157.xml><?xml version="1.0" encoding="utf-8"?>
<p:tagLst xmlns:a="http://schemas.openxmlformats.org/drawingml/2006/main" xmlns:r="http://schemas.openxmlformats.org/officeDocument/2006/relationships" xmlns:p="http://schemas.openxmlformats.org/presentationml/2006/main">
  <p:tag name="NUM" val="26"/>
</p:tagLst>
</file>

<file path=ppt/tags/tag158.xml><?xml version="1.0" encoding="utf-8"?>
<p:tagLst xmlns:a="http://schemas.openxmlformats.org/drawingml/2006/main" xmlns:r="http://schemas.openxmlformats.org/officeDocument/2006/relationships" xmlns:p="http://schemas.openxmlformats.org/presentationml/2006/main">
  <p:tag name="NUM" val="27"/>
</p:tagLst>
</file>

<file path=ppt/tags/tag159.xml><?xml version="1.0" encoding="utf-8"?>
<p:tagLst xmlns:a="http://schemas.openxmlformats.org/drawingml/2006/main" xmlns:r="http://schemas.openxmlformats.org/officeDocument/2006/relationships" xmlns:p="http://schemas.openxmlformats.org/presentationml/2006/main">
  <p:tag name="NUM" val="28"/>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29"/>
</p:tagLst>
</file>

<file path=ppt/tags/tag161.xml><?xml version="1.0" encoding="utf-8"?>
<p:tagLst xmlns:a="http://schemas.openxmlformats.org/drawingml/2006/main" xmlns:r="http://schemas.openxmlformats.org/officeDocument/2006/relationships" xmlns:p="http://schemas.openxmlformats.org/presentationml/2006/main">
  <p:tag name="NUM" val="30"/>
</p:tagLst>
</file>

<file path=ppt/tags/tag162.xml><?xml version="1.0" encoding="utf-8"?>
<p:tagLst xmlns:a="http://schemas.openxmlformats.org/drawingml/2006/main" xmlns:r="http://schemas.openxmlformats.org/officeDocument/2006/relationships" xmlns:p="http://schemas.openxmlformats.org/presentationml/2006/main">
  <p:tag name="NUM" val="31"/>
</p:tagLst>
</file>

<file path=ppt/tags/tag163.xml><?xml version="1.0" encoding="utf-8"?>
<p:tagLst xmlns:a="http://schemas.openxmlformats.org/drawingml/2006/main" xmlns:r="http://schemas.openxmlformats.org/officeDocument/2006/relationships" xmlns:p="http://schemas.openxmlformats.org/presentationml/2006/main">
  <p:tag name="NUM" val="32"/>
</p:tagLst>
</file>

<file path=ppt/tags/tag164.xml><?xml version="1.0" encoding="utf-8"?>
<p:tagLst xmlns:a="http://schemas.openxmlformats.org/drawingml/2006/main" xmlns:r="http://schemas.openxmlformats.org/officeDocument/2006/relationships" xmlns:p="http://schemas.openxmlformats.org/presentationml/2006/main">
  <p:tag name="NUM" val="33"/>
</p:tagLst>
</file>

<file path=ppt/tags/tag165.xml><?xml version="1.0" encoding="utf-8"?>
<p:tagLst xmlns:a="http://schemas.openxmlformats.org/drawingml/2006/main" xmlns:r="http://schemas.openxmlformats.org/officeDocument/2006/relationships" xmlns:p="http://schemas.openxmlformats.org/presentationml/2006/main">
  <p:tag name="NUM" val="34"/>
</p:tagLst>
</file>

<file path=ppt/tags/tag166.xml><?xml version="1.0" encoding="utf-8"?>
<p:tagLst xmlns:a="http://schemas.openxmlformats.org/drawingml/2006/main" xmlns:r="http://schemas.openxmlformats.org/officeDocument/2006/relationships" xmlns:p="http://schemas.openxmlformats.org/presentationml/2006/main">
  <p:tag name="NUM" val="35"/>
</p:tagLst>
</file>

<file path=ppt/tags/tag167.xml><?xml version="1.0" encoding="utf-8"?>
<p:tagLst xmlns:a="http://schemas.openxmlformats.org/drawingml/2006/main" xmlns:r="http://schemas.openxmlformats.org/officeDocument/2006/relationships" xmlns:p="http://schemas.openxmlformats.org/presentationml/2006/main">
  <p:tag name="NUM" val="36"/>
</p:tagLst>
</file>

<file path=ppt/tags/tag168.xml><?xml version="1.0" encoding="utf-8"?>
<p:tagLst xmlns:a="http://schemas.openxmlformats.org/drawingml/2006/main" xmlns:r="http://schemas.openxmlformats.org/officeDocument/2006/relationships" xmlns:p="http://schemas.openxmlformats.org/presentationml/2006/main">
  <p:tag name="NUM" val="37"/>
</p:tagLst>
</file>

<file path=ppt/tags/tag169.xml><?xml version="1.0" encoding="utf-8"?>
<p:tagLst xmlns:a="http://schemas.openxmlformats.org/drawingml/2006/main" xmlns:r="http://schemas.openxmlformats.org/officeDocument/2006/relationships" xmlns:p="http://schemas.openxmlformats.org/presentationml/2006/main">
  <p:tag name="NUM" val="38"/>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39"/>
</p:tagLst>
</file>

<file path=ppt/tags/tag171.xml><?xml version="1.0" encoding="utf-8"?>
<p:tagLst xmlns:a="http://schemas.openxmlformats.org/drawingml/2006/main" xmlns:r="http://schemas.openxmlformats.org/officeDocument/2006/relationships" xmlns:p="http://schemas.openxmlformats.org/presentationml/2006/main">
  <p:tag name="NUM" val="40"/>
</p:tagLst>
</file>

<file path=ppt/tags/tag172.xml><?xml version="1.0" encoding="utf-8"?>
<p:tagLst xmlns:a="http://schemas.openxmlformats.org/drawingml/2006/main" xmlns:r="http://schemas.openxmlformats.org/officeDocument/2006/relationships" xmlns:p="http://schemas.openxmlformats.org/presentationml/2006/main">
  <p:tag name="NUM" val="41"/>
</p:tagLst>
</file>

<file path=ppt/tags/tag173.xml><?xml version="1.0" encoding="utf-8"?>
<p:tagLst xmlns:a="http://schemas.openxmlformats.org/drawingml/2006/main" xmlns:r="http://schemas.openxmlformats.org/officeDocument/2006/relationships" xmlns:p="http://schemas.openxmlformats.org/presentationml/2006/main">
  <p:tag name="NUM" val="42"/>
</p:tagLst>
</file>

<file path=ppt/tags/tag174.xml><?xml version="1.0" encoding="utf-8"?>
<p:tagLst xmlns:a="http://schemas.openxmlformats.org/drawingml/2006/main" xmlns:r="http://schemas.openxmlformats.org/officeDocument/2006/relationships" xmlns:p="http://schemas.openxmlformats.org/presentationml/2006/main">
  <p:tag name="NUM" val="43"/>
</p:tagLst>
</file>

<file path=ppt/tags/tag175.xml><?xml version="1.0" encoding="utf-8"?>
<p:tagLst xmlns:a="http://schemas.openxmlformats.org/drawingml/2006/main" xmlns:r="http://schemas.openxmlformats.org/officeDocument/2006/relationships" xmlns:p="http://schemas.openxmlformats.org/presentationml/2006/main">
  <p:tag name="NUM" val="44"/>
</p:tagLst>
</file>

<file path=ppt/tags/tag176.xml><?xml version="1.0" encoding="utf-8"?>
<p:tagLst xmlns:a="http://schemas.openxmlformats.org/drawingml/2006/main" xmlns:r="http://schemas.openxmlformats.org/officeDocument/2006/relationships" xmlns:p="http://schemas.openxmlformats.org/presentationml/2006/main">
  <p:tag name="NUM" val="45"/>
</p:tagLst>
</file>

<file path=ppt/tags/tag177.xml><?xml version="1.0" encoding="utf-8"?>
<p:tagLst xmlns:a="http://schemas.openxmlformats.org/drawingml/2006/main" xmlns:r="http://schemas.openxmlformats.org/officeDocument/2006/relationships" xmlns:p="http://schemas.openxmlformats.org/presentationml/2006/main">
  <p:tag name="NUM" val="46"/>
</p:tagLst>
</file>

<file path=ppt/tags/tag178.xml><?xml version="1.0" encoding="utf-8"?>
<p:tagLst xmlns:a="http://schemas.openxmlformats.org/drawingml/2006/main" xmlns:r="http://schemas.openxmlformats.org/officeDocument/2006/relationships" xmlns:p="http://schemas.openxmlformats.org/presentationml/2006/main">
  <p:tag name="NUM" val="47"/>
</p:tagLst>
</file>

<file path=ppt/tags/tag179.xml><?xml version="1.0" encoding="utf-8"?>
<p:tagLst xmlns:a="http://schemas.openxmlformats.org/drawingml/2006/main" xmlns:r="http://schemas.openxmlformats.org/officeDocument/2006/relationships" xmlns:p="http://schemas.openxmlformats.org/presentationml/2006/main">
  <p:tag name="NUM" val="48"/>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3"/>
</p:tagLst>
</file>

<file path=ppt/tags/tag193.xml><?xml version="1.0" encoding="utf-8"?>
<p:tagLst xmlns:a="http://schemas.openxmlformats.org/drawingml/2006/main" xmlns:r="http://schemas.openxmlformats.org/officeDocument/2006/relationships" xmlns:p="http://schemas.openxmlformats.org/presentationml/2006/main">
  <p:tag name="NUM" val="14"/>
</p:tagLst>
</file>

<file path=ppt/tags/tag194.xml><?xml version="1.0" encoding="utf-8"?>
<p:tagLst xmlns:a="http://schemas.openxmlformats.org/drawingml/2006/main" xmlns:r="http://schemas.openxmlformats.org/officeDocument/2006/relationships" xmlns:p="http://schemas.openxmlformats.org/presentationml/2006/main">
  <p:tag name="NUM" val="15"/>
</p:tagLst>
</file>

<file path=ppt/tags/tag195.xml><?xml version="1.0" encoding="utf-8"?>
<p:tagLst xmlns:a="http://schemas.openxmlformats.org/drawingml/2006/main" xmlns:r="http://schemas.openxmlformats.org/officeDocument/2006/relationships" xmlns:p="http://schemas.openxmlformats.org/presentationml/2006/main">
  <p:tag name="NUM" val="16"/>
</p:tagLst>
</file>

<file path=ppt/tags/tag196.xml><?xml version="1.0" encoding="utf-8"?>
<p:tagLst xmlns:a="http://schemas.openxmlformats.org/drawingml/2006/main" xmlns:r="http://schemas.openxmlformats.org/officeDocument/2006/relationships" xmlns:p="http://schemas.openxmlformats.org/presentationml/2006/main">
  <p:tag name="NUM" val="17"/>
</p:tagLst>
</file>

<file path=ppt/tags/tag197.xml><?xml version="1.0" encoding="utf-8"?>
<p:tagLst xmlns:a="http://schemas.openxmlformats.org/drawingml/2006/main" xmlns:r="http://schemas.openxmlformats.org/officeDocument/2006/relationships" xmlns:p="http://schemas.openxmlformats.org/presentationml/2006/main">
  <p:tag name="NUM" val="18"/>
</p:tagLst>
</file>

<file path=ppt/tags/tag198.xml><?xml version="1.0" encoding="utf-8"?>
<p:tagLst xmlns:a="http://schemas.openxmlformats.org/drawingml/2006/main" xmlns:r="http://schemas.openxmlformats.org/officeDocument/2006/relationships" xmlns:p="http://schemas.openxmlformats.org/presentationml/2006/main">
  <p:tag name="NUM" val="19"/>
</p:tagLst>
</file>

<file path=ppt/tags/tag199.xml><?xml version="1.0" encoding="utf-8"?>
<p:tagLst xmlns:a="http://schemas.openxmlformats.org/drawingml/2006/main" xmlns:r="http://schemas.openxmlformats.org/officeDocument/2006/relationships" xmlns:p="http://schemas.openxmlformats.org/presentationml/2006/main">
  <p:tag name="NUM" val="2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21"/>
</p:tagLst>
</file>

<file path=ppt/tags/tag201.xml><?xml version="1.0" encoding="utf-8"?>
<p:tagLst xmlns:a="http://schemas.openxmlformats.org/drawingml/2006/main" xmlns:r="http://schemas.openxmlformats.org/officeDocument/2006/relationships" xmlns:p="http://schemas.openxmlformats.org/presentationml/2006/main">
  <p:tag name="NUM" val="22"/>
</p:tagLst>
</file>

<file path=ppt/tags/tag202.xml><?xml version="1.0" encoding="utf-8"?>
<p:tagLst xmlns:a="http://schemas.openxmlformats.org/drawingml/2006/main" xmlns:r="http://schemas.openxmlformats.org/officeDocument/2006/relationships" xmlns:p="http://schemas.openxmlformats.org/presentationml/2006/main">
  <p:tag name="NUM" val="23"/>
</p:tagLst>
</file>

<file path=ppt/tags/tag203.xml><?xml version="1.0" encoding="utf-8"?>
<p:tagLst xmlns:a="http://schemas.openxmlformats.org/drawingml/2006/main" xmlns:r="http://schemas.openxmlformats.org/officeDocument/2006/relationships" xmlns:p="http://schemas.openxmlformats.org/presentationml/2006/main">
  <p:tag name="NUM" val="24"/>
</p:tagLst>
</file>

<file path=ppt/tags/tag204.xml><?xml version="1.0" encoding="utf-8"?>
<p:tagLst xmlns:a="http://schemas.openxmlformats.org/drawingml/2006/main" xmlns:r="http://schemas.openxmlformats.org/officeDocument/2006/relationships" xmlns:p="http://schemas.openxmlformats.org/presentationml/2006/main">
  <p:tag name="NUM" val="25"/>
</p:tagLst>
</file>

<file path=ppt/tags/tag205.xml><?xml version="1.0" encoding="utf-8"?>
<p:tagLst xmlns:a="http://schemas.openxmlformats.org/drawingml/2006/main" xmlns:r="http://schemas.openxmlformats.org/officeDocument/2006/relationships" xmlns:p="http://schemas.openxmlformats.org/presentationml/2006/main">
  <p:tag name="NUM" val="26"/>
</p:tagLst>
</file>

<file path=ppt/tags/tag206.xml><?xml version="1.0" encoding="utf-8"?>
<p:tagLst xmlns:a="http://schemas.openxmlformats.org/drawingml/2006/main" xmlns:r="http://schemas.openxmlformats.org/officeDocument/2006/relationships" xmlns:p="http://schemas.openxmlformats.org/presentationml/2006/main">
  <p:tag name="NUM" val="27"/>
</p:tagLst>
</file>

<file path=ppt/tags/tag207.xml><?xml version="1.0" encoding="utf-8"?>
<p:tagLst xmlns:a="http://schemas.openxmlformats.org/drawingml/2006/main" xmlns:r="http://schemas.openxmlformats.org/officeDocument/2006/relationships" xmlns:p="http://schemas.openxmlformats.org/presentationml/2006/main">
  <p:tag name="NUM" val="28"/>
</p:tagLst>
</file>

<file path=ppt/tags/tag208.xml><?xml version="1.0" encoding="utf-8"?>
<p:tagLst xmlns:a="http://schemas.openxmlformats.org/drawingml/2006/main" xmlns:r="http://schemas.openxmlformats.org/officeDocument/2006/relationships" xmlns:p="http://schemas.openxmlformats.org/presentationml/2006/main">
  <p:tag name="NUM" val="29"/>
</p:tagLst>
</file>

<file path=ppt/tags/tag209.xml><?xml version="1.0" encoding="utf-8"?>
<p:tagLst xmlns:a="http://schemas.openxmlformats.org/drawingml/2006/main" xmlns:r="http://schemas.openxmlformats.org/officeDocument/2006/relationships" xmlns:p="http://schemas.openxmlformats.org/presentationml/2006/main">
  <p:tag name="NUM" val="30"/>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10.xml><?xml version="1.0" encoding="utf-8"?>
<p:tagLst xmlns:a="http://schemas.openxmlformats.org/drawingml/2006/main" xmlns:r="http://schemas.openxmlformats.org/officeDocument/2006/relationships" xmlns:p="http://schemas.openxmlformats.org/presentationml/2006/main">
  <p:tag name="NUM" val="31"/>
</p:tagLst>
</file>

<file path=ppt/tags/tag211.xml><?xml version="1.0" encoding="utf-8"?>
<p:tagLst xmlns:a="http://schemas.openxmlformats.org/drawingml/2006/main" xmlns:r="http://schemas.openxmlformats.org/officeDocument/2006/relationships" xmlns:p="http://schemas.openxmlformats.org/presentationml/2006/main">
  <p:tag name="NUM" val="32"/>
</p:tagLst>
</file>

<file path=ppt/tags/tag212.xml><?xml version="1.0" encoding="utf-8"?>
<p:tagLst xmlns:a="http://schemas.openxmlformats.org/drawingml/2006/main" xmlns:r="http://schemas.openxmlformats.org/officeDocument/2006/relationships" xmlns:p="http://schemas.openxmlformats.org/presentationml/2006/main">
  <p:tag name="NUM" val="33"/>
</p:tagLst>
</file>

<file path=ppt/tags/tag213.xml><?xml version="1.0" encoding="utf-8"?>
<p:tagLst xmlns:a="http://schemas.openxmlformats.org/drawingml/2006/main" xmlns:r="http://schemas.openxmlformats.org/officeDocument/2006/relationships" xmlns:p="http://schemas.openxmlformats.org/presentationml/2006/main">
  <p:tag name="NUM" val="34"/>
</p:tagLst>
</file>

<file path=ppt/tags/tag214.xml><?xml version="1.0" encoding="utf-8"?>
<p:tagLst xmlns:a="http://schemas.openxmlformats.org/drawingml/2006/main" xmlns:r="http://schemas.openxmlformats.org/officeDocument/2006/relationships" xmlns:p="http://schemas.openxmlformats.org/presentationml/2006/main">
  <p:tag name="NUM" val="35"/>
</p:tagLst>
</file>

<file path=ppt/tags/tag215.xml><?xml version="1.0" encoding="utf-8"?>
<p:tagLst xmlns:a="http://schemas.openxmlformats.org/drawingml/2006/main" xmlns:r="http://schemas.openxmlformats.org/officeDocument/2006/relationships" xmlns:p="http://schemas.openxmlformats.org/presentationml/2006/main">
  <p:tag name="NUM" val="36"/>
</p:tagLst>
</file>

<file path=ppt/tags/tag216.xml><?xml version="1.0" encoding="utf-8"?>
<p:tagLst xmlns:a="http://schemas.openxmlformats.org/drawingml/2006/main" xmlns:r="http://schemas.openxmlformats.org/officeDocument/2006/relationships" xmlns:p="http://schemas.openxmlformats.org/presentationml/2006/main">
  <p:tag name="NUM" val="37"/>
</p:tagLst>
</file>

<file path=ppt/tags/tag217.xml><?xml version="1.0" encoding="utf-8"?>
<p:tagLst xmlns:a="http://schemas.openxmlformats.org/drawingml/2006/main" xmlns:r="http://schemas.openxmlformats.org/officeDocument/2006/relationships" xmlns:p="http://schemas.openxmlformats.org/presentationml/2006/main">
  <p:tag name="NUM" val="38"/>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9"/>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40.xml><?xml version="1.0" encoding="utf-8"?>
<p:tagLst xmlns:a="http://schemas.openxmlformats.org/drawingml/2006/main" xmlns:r="http://schemas.openxmlformats.org/officeDocument/2006/relationships" xmlns:p="http://schemas.openxmlformats.org/presentationml/2006/main">
  <p:tag name="NUM" val="7"/>
</p:tagLst>
</file>

<file path=ppt/tags/tag241.xml><?xml version="1.0" encoding="utf-8"?>
<p:tagLst xmlns:a="http://schemas.openxmlformats.org/drawingml/2006/main" xmlns:r="http://schemas.openxmlformats.org/officeDocument/2006/relationships" xmlns:p="http://schemas.openxmlformats.org/presentationml/2006/main">
  <p:tag name="NUM" val="8"/>
</p:tagLst>
</file>

<file path=ppt/tags/tag242.xml><?xml version="1.0" encoding="utf-8"?>
<p:tagLst xmlns:a="http://schemas.openxmlformats.org/drawingml/2006/main" xmlns:r="http://schemas.openxmlformats.org/officeDocument/2006/relationships" xmlns:p="http://schemas.openxmlformats.org/presentationml/2006/main">
  <p:tag name="NUM" val="9"/>
</p:tagLst>
</file>

<file path=ppt/tags/tag243.xml><?xml version="1.0" encoding="utf-8"?>
<p:tagLst xmlns:a="http://schemas.openxmlformats.org/drawingml/2006/main" xmlns:r="http://schemas.openxmlformats.org/officeDocument/2006/relationships" xmlns:p="http://schemas.openxmlformats.org/presentationml/2006/main">
  <p:tag name="NUM" val="10"/>
</p:tagLst>
</file>

<file path=ppt/tags/tag244.xml><?xml version="1.0" encoding="utf-8"?>
<p:tagLst xmlns:a="http://schemas.openxmlformats.org/drawingml/2006/main" xmlns:r="http://schemas.openxmlformats.org/officeDocument/2006/relationships" xmlns:p="http://schemas.openxmlformats.org/presentationml/2006/main">
  <p:tag name="NUM" val="11"/>
</p:tagLst>
</file>

<file path=ppt/tags/tag245.xml><?xml version="1.0" encoding="utf-8"?>
<p:tagLst xmlns:a="http://schemas.openxmlformats.org/drawingml/2006/main" xmlns:r="http://schemas.openxmlformats.org/officeDocument/2006/relationships" xmlns:p="http://schemas.openxmlformats.org/presentationml/2006/main">
  <p:tag name="NUM" val="12"/>
</p:tagLst>
</file>

<file path=ppt/tags/tag246.xml><?xml version="1.0" encoding="utf-8"?>
<p:tagLst xmlns:a="http://schemas.openxmlformats.org/drawingml/2006/main" xmlns:r="http://schemas.openxmlformats.org/officeDocument/2006/relationships" xmlns:p="http://schemas.openxmlformats.org/presentationml/2006/main">
  <p:tag name="NUM" val="13"/>
</p:tagLst>
</file>

<file path=ppt/tags/tag247.xml><?xml version="1.0" encoding="utf-8"?>
<p:tagLst xmlns:a="http://schemas.openxmlformats.org/drawingml/2006/main" xmlns:r="http://schemas.openxmlformats.org/officeDocument/2006/relationships" xmlns:p="http://schemas.openxmlformats.org/presentationml/2006/main">
  <p:tag name="NUM" val="14"/>
</p:tagLst>
</file>

<file path=ppt/tags/tag248.xml><?xml version="1.0" encoding="utf-8"?>
<p:tagLst xmlns:a="http://schemas.openxmlformats.org/drawingml/2006/main" xmlns:r="http://schemas.openxmlformats.org/officeDocument/2006/relationships" xmlns:p="http://schemas.openxmlformats.org/presentationml/2006/main">
  <p:tag name="NUM" val="15"/>
</p:tagLst>
</file>

<file path=ppt/tags/tag249.xml><?xml version="1.0" encoding="utf-8"?>
<p:tagLst xmlns:a="http://schemas.openxmlformats.org/drawingml/2006/main" xmlns:r="http://schemas.openxmlformats.org/officeDocument/2006/relationships" xmlns:p="http://schemas.openxmlformats.org/presentationml/2006/main">
  <p:tag name="NUM" val="16"/>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NUM" val="8"/>
</p:tagLst>
</file>

<file path=ppt/tags/tag258.xml><?xml version="1.0" encoding="utf-8"?>
<p:tagLst xmlns:a="http://schemas.openxmlformats.org/drawingml/2006/main" xmlns:r="http://schemas.openxmlformats.org/officeDocument/2006/relationships" xmlns:p="http://schemas.openxmlformats.org/presentationml/2006/main">
  <p:tag name="NUM" val="9"/>
</p:tagLst>
</file>

<file path=ppt/tags/tag259.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60.xml><?xml version="1.0" encoding="utf-8"?>
<p:tagLst xmlns:a="http://schemas.openxmlformats.org/drawingml/2006/main" xmlns:r="http://schemas.openxmlformats.org/officeDocument/2006/relationships" xmlns:p="http://schemas.openxmlformats.org/presentationml/2006/main">
  <p:tag name="NUM" val="11"/>
</p:tagLst>
</file>

<file path=ppt/tags/tag261.xml><?xml version="1.0" encoding="utf-8"?>
<p:tagLst xmlns:a="http://schemas.openxmlformats.org/drawingml/2006/main" xmlns:r="http://schemas.openxmlformats.org/officeDocument/2006/relationships" xmlns:p="http://schemas.openxmlformats.org/presentationml/2006/main">
  <p:tag name="NUM" val="12"/>
</p:tagLst>
</file>

<file path=ppt/tags/tag262.xml><?xml version="1.0" encoding="utf-8"?>
<p:tagLst xmlns:a="http://schemas.openxmlformats.org/drawingml/2006/main" xmlns:r="http://schemas.openxmlformats.org/officeDocument/2006/relationships" xmlns:p="http://schemas.openxmlformats.org/presentationml/2006/main">
  <p:tag name="NUM" val="13"/>
</p:tagLst>
</file>

<file path=ppt/tags/tag263.xml><?xml version="1.0" encoding="utf-8"?>
<p:tagLst xmlns:a="http://schemas.openxmlformats.org/drawingml/2006/main" xmlns:r="http://schemas.openxmlformats.org/officeDocument/2006/relationships" xmlns:p="http://schemas.openxmlformats.org/presentationml/2006/main">
  <p:tag name="NUM" val="14"/>
</p:tagLst>
</file>

<file path=ppt/tags/tag264.xml><?xml version="1.0" encoding="utf-8"?>
<p:tagLst xmlns:a="http://schemas.openxmlformats.org/drawingml/2006/main" xmlns:r="http://schemas.openxmlformats.org/officeDocument/2006/relationships" xmlns:p="http://schemas.openxmlformats.org/presentationml/2006/main">
  <p:tag name="NUM" val="15"/>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7"/>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6"/>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8"/>
</p:tagLst>
</file>

<file path=ppt/tags/tag290.xml><?xml version="1.0" encoding="utf-8"?>
<p:tagLst xmlns:a="http://schemas.openxmlformats.org/drawingml/2006/main" xmlns:r="http://schemas.openxmlformats.org/officeDocument/2006/relationships" xmlns:p="http://schemas.openxmlformats.org/presentationml/2006/main">
  <p:tag name="NUM" val="3"/>
</p:tagLst>
</file>

<file path=ppt/tags/tag291.xml><?xml version="1.0" encoding="utf-8"?>
<p:tagLst xmlns:a="http://schemas.openxmlformats.org/drawingml/2006/main" xmlns:r="http://schemas.openxmlformats.org/officeDocument/2006/relationships" xmlns:p="http://schemas.openxmlformats.org/presentationml/2006/main">
  <p:tag name="NUM" val="4"/>
</p:tagLst>
</file>

<file path=ppt/tags/tag292.xml><?xml version="1.0" encoding="utf-8"?>
<p:tagLst xmlns:a="http://schemas.openxmlformats.org/drawingml/2006/main" xmlns:r="http://schemas.openxmlformats.org/officeDocument/2006/relationships" xmlns:p="http://schemas.openxmlformats.org/presentationml/2006/main">
  <p:tag name="NUM" val="5"/>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295.xml><?xml version="1.0" encoding="utf-8"?>
<p:tagLst xmlns:a="http://schemas.openxmlformats.org/drawingml/2006/main" xmlns:r="http://schemas.openxmlformats.org/officeDocument/2006/relationships" xmlns:p="http://schemas.openxmlformats.org/presentationml/2006/main">
  <p:tag name="NUM" val="3"/>
</p:tagLst>
</file>

<file path=ppt/tags/tag296.xml><?xml version="1.0" encoding="utf-8"?>
<p:tagLst xmlns:a="http://schemas.openxmlformats.org/drawingml/2006/main" xmlns:r="http://schemas.openxmlformats.org/officeDocument/2006/relationships" xmlns:p="http://schemas.openxmlformats.org/presentationml/2006/main">
  <p:tag name="NUM" val="4"/>
</p:tagLst>
</file>

<file path=ppt/tags/tag297.xml><?xml version="1.0" encoding="utf-8"?>
<p:tagLst xmlns:a="http://schemas.openxmlformats.org/drawingml/2006/main" xmlns:r="http://schemas.openxmlformats.org/officeDocument/2006/relationships" xmlns:p="http://schemas.openxmlformats.org/presentationml/2006/main">
  <p:tag name="NUM" val="5"/>
</p:tagLst>
</file>

<file path=ppt/tags/tag298.xml><?xml version="1.0" encoding="utf-8"?>
<p:tagLst xmlns:a="http://schemas.openxmlformats.org/drawingml/2006/main" xmlns:r="http://schemas.openxmlformats.org/officeDocument/2006/relationships" xmlns:p="http://schemas.openxmlformats.org/presentationml/2006/main">
  <p:tag name="NUM" val="6"/>
</p:tagLst>
</file>

<file path=ppt/tags/tag29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8"/>
</p:tagLst>
</file>

<file path=ppt/tags/tag301.xml><?xml version="1.0" encoding="utf-8"?>
<p:tagLst xmlns:a="http://schemas.openxmlformats.org/drawingml/2006/main" xmlns:r="http://schemas.openxmlformats.org/officeDocument/2006/relationships" xmlns:p="http://schemas.openxmlformats.org/presentationml/2006/main">
  <p:tag name="NUM" val="9"/>
</p:tagLst>
</file>

<file path=ppt/tags/tag302.xml><?xml version="1.0" encoding="utf-8"?>
<p:tagLst xmlns:a="http://schemas.openxmlformats.org/drawingml/2006/main" xmlns:r="http://schemas.openxmlformats.org/officeDocument/2006/relationships" xmlns:p="http://schemas.openxmlformats.org/presentationml/2006/main">
  <p:tag name="NUM" val="10"/>
</p:tagLst>
</file>

<file path=ppt/tags/tag303.xml><?xml version="1.0" encoding="utf-8"?>
<p:tagLst xmlns:a="http://schemas.openxmlformats.org/drawingml/2006/main" xmlns:r="http://schemas.openxmlformats.org/officeDocument/2006/relationships" xmlns:p="http://schemas.openxmlformats.org/presentationml/2006/main">
  <p:tag name="NUM" val="11"/>
</p:tagLst>
</file>

<file path=ppt/tags/tag304.xml><?xml version="1.0" encoding="utf-8"?>
<p:tagLst xmlns:a="http://schemas.openxmlformats.org/drawingml/2006/main" xmlns:r="http://schemas.openxmlformats.org/officeDocument/2006/relationships" xmlns:p="http://schemas.openxmlformats.org/presentationml/2006/main">
  <p:tag name="NUM" val="12"/>
</p:tagLst>
</file>

<file path=ppt/tags/tag305.xml><?xml version="1.0" encoding="utf-8"?>
<p:tagLst xmlns:a="http://schemas.openxmlformats.org/drawingml/2006/main" xmlns:r="http://schemas.openxmlformats.org/officeDocument/2006/relationships" xmlns:p="http://schemas.openxmlformats.org/presentationml/2006/main">
  <p:tag name="NUM" val="13"/>
</p:tagLst>
</file>

<file path=ppt/tags/tag306.xml><?xml version="1.0" encoding="utf-8"?>
<p:tagLst xmlns:a="http://schemas.openxmlformats.org/drawingml/2006/main" xmlns:r="http://schemas.openxmlformats.org/officeDocument/2006/relationships" xmlns:p="http://schemas.openxmlformats.org/presentationml/2006/main">
  <p:tag name="NUM" val="14"/>
</p:tagLst>
</file>

<file path=ppt/tags/tag307.xml><?xml version="1.0" encoding="utf-8"?>
<p:tagLst xmlns:a="http://schemas.openxmlformats.org/drawingml/2006/main" xmlns:r="http://schemas.openxmlformats.org/officeDocument/2006/relationships" xmlns:p="http://schemas.openxmlformats.org/presentationml/2006/main">
  <p:tag name="NUM" val="15"/>
</p:tagLst>
</file>

<file path=ppt/tags/tag308.xml><?xml version="1.0" encoding="utf-8"?>
<p:tagLst xmlns:a="http://schemas.openxmlformats.org/drawingml/2006/main" xmlns:r="http://schemas.openxmlformats.org/officeDocument/2006/relationships" xmlns:p="http://schemas.openxmlformats.org/presentationml/2006/main">
  <p:tag name="NUM" val="16"/>
</p:tagLst>
</file>

<file path=ppt/tags/tag309.xml><?xml version="1.0" encoding="utf-8"?>
<p:tagLst xmlns:a="http://schemas.openxmlformats.org/drawingml/2006/main" xmlns:r="http://schemas.openxmlformats.org/officeDocument/2006/relationships" xmlns:p="http://schemas.openxmlformats.org/presentationml/2006/main">
  <p:tag name="NUM" val="17"/>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8"/>
</p:tagLst>
</file>

<file path=ppt/tags/tag318.xml><?xml version="1.0" encoding="utf-8"?>
<p:tagLst xmlns:a="http://schemas.openxmlformats.org/drawingml/2006/main" xmlns:r="http://schemas.openxmlformats.org/officeDocument/2006/relationships" xmlns:p="http://schemas.openxmlformats.org/presentationml/2006/main">
  <p:tag name="NUM" val="9"/>
</p:tagLst>
</file>

<file path=ppt/tags/tag319.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11"/>
</p:tagLst>
</file>

<file path=ppt/tags/tag321.xml><?xml version="1.0" encoding="utf-8"?>
<p:tagLst xmlns:a="http://schemas.openxmlformats.org/drawingml/2006/main" xmlns:r="http://schemas.openxmlformats.org/officeDocument/2006/relationships" xmlns:p="http://schemas.openxmlformats.org/presentationml/2006/main">
  <p:tag name="NUM" val="12"/>
</p:tagLst>
</file>

<file path=ppt/tags/tag322.xml><?xml version="1.0" encoding="utf-8"?>
<p:tagLst xmlns:a="http://schemas.openxmlformats.org/drawingml/2006/main" xmlns:r="http://schemas.openxmlformats.org/officeDocument/2006/relationships" xmlns:p="http://schemas.openxmlformats.org/presentationml/2006/main">
  <p:tag name="NUM" val="13"/>
</p:tagLst>
</file>

<file path=ppt/tags/tag323.xml><?xml version="1.0" encoding="utf-8"?>
<p:tagLst xmlns:a="http://schemas.openxmlformats.org/drawingml/2006/main" xmlns:r="http://schemas.openxmlformats.org/officeDocument/2006/relationships" xmlns:p="http://schemas.openxmlformats.org/presentationml/2006/main">
  <p:tag name="NUM" val="14"/>
</p:tagLst>
</file>

<file path=ppt/tags/tag324.xml><?xml version="1.0" encoding="utf-8"?>
<p:tagLst xmlns:a="http://schemas.openxmlformats.org/drawingml/2006/main" xmlns:r="http://schemas.openxmlformats.org/officeDocument/2006/relationships" xmlns:p="http://schemas.openxmlformats.org/presentationml/2006/main">
  <p:tag name="NUM" val="15"/>
</p:tagLst>
</file>

<file path=ppt/tags/tag325.xml><?xml version="1.0" encoding="utf-8"?>
<p:tagLst xmlns:a="http://schemas.openxmlformats.org/drawingml/2006/main" xmlns:r="http://schemas.openxmlformats.org/officeDocument/2006/relationships" xmlns:p="http://schemas.openxmlformats.org/presentationml/2006/main">
  <p:tag name="NUM" val="16"/>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3"/>
</p:tagLst>
</file>

<file path=ppt/tags/tag329.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30.xml><?xml version="1.0" encoding="utf-8"?>
<p:tagLst xmlns:a="http://schemas.openxmlformats.org/drawingml/2006/main" xmlns:r="http://schemas.openxmlformats.org/officeDocument/2006/relationships" xmlns:p="http://schemas.openxmlformats.org/presentationml/2006/main">
  <p:tag name="NUM" val="5"/>
</p:tagLst>
</file>

<file path=ppt/tags/tag331.xml><?xml version="1.0" encoding="utf-8"?>
<p:tagLst xmlns:a="http://schemas.openxmlformats.org/drawingml/2006/main" xmlns:r="http://schemas.openxmlformats.org/officeDocument/2006/relationships" xmlns:p="http://schemas.openxmlformats.org/presentationml/2006/main">
  <p:tag name="NUM" val="6"/>
</p:tagLst>
</file>

<file path=ppt/tags/tag332.xml><?xml version="1.0" encoding="utf-8"?>
<p:tagLst xmlns:a="http://schemas.openxmlformats.org/drawingml/2006/main" xmlns:r="http://schemas.openxmlformats.org/officeDocument/2006/relationships" xmlns:p="http://schemas.openxmlformats.org/presentationml/2006/main">
  <p:tag name="NUM" val="7"/>
</p:tagLst>
</file>

<file path=ppt/tags/tag333.xml><?xml version="1.0" encoding="utf-8"?>
<p:tagLst xmlns:a="http://schemas.openxmlformats.org/drawingml/2006/main" xmlns:r="http://schemas.openxmlformats.org/officeDocument/2006/relationships" xmlns:p="http://schemas.openxmlformats.org/presentationml/2006/main">
  <p:tag name="NUM" val="8"/>
</p:tagLst>
</file>

<file path=ppt/tags/tag334.xml><?xml version="1.0" encoding="utf-8"?>
<p:tagLst xmlns:a="http://schemas.openxmlformats.org/drawingml/2006/main" xmlns:r="http://schemas.openxmlformats.org/officeDocument/2006/relationships" xmlns:p="http://schemas.openxmlformats.org/presentationml/2006/main">
  <p:tag name="NUM" val="9"/>
</p:tagLst>
</file>

<file path=ppt/tags/tag335.xml><?xml version="1.0" encoding="utf-8"?>
<p:tagLst xmlns:a="http://schemas.openxmlformats.org/drawingml/2006/main" xmlns:r="http://schemas.openxmlformats.org/officeDocument/2006/relationships" xmlns:p="http://schemas.openxmlformats.org/presentationml/2006/main">
  <p:tag name="NUM" val="10"/>
</p:tagLst>
</file>

<file path=ppt/tags/tag336.xml><?xml version="1.0" encoding="utf-8"?>
<p:tagLst xmlns:a="http://schemas.openxmlformats.org/drawingml/2006/main" xmlns:r="http://schemas.openxmlformats.org/officeDocument/2006/relationships" xmlns:p="http://schemas.openxmlformats.org/presentationml/2006/main">
  <p:tag name="NUM" val="11"/>
</p:tagLst>
</file>

<file path=ppt/tags/tag337.xml><?xml version="1.0" encoding="utf-8"?>
<p:tagLst xmlns:a="http://schemas.openxmlformats.org/drawingml/2006/main" xmlns:r="http://schemas.openxmlformats.org/officeDocument/2006/relationships" xmlns:p="http://schemas.openxmlformats.org/presentationml/2006/main">
  <p:tag name="NUM" val="12"/>
</p:tagLst>
</file>

<file path=ppt/tags/tag338.xml><?xml version="1.0" encoding="utf-8"?>
<p:tagLst xmlns:a="http://schemas.openxmlformats.org/drawingml/2006/main" xmlns:r="http://schemas.openxmlformats.org/officeDocument/2006/relationships" xmlns:p="http://schemas.openxmlformats.org/presentationml/2006/main">
  <p:tag name="NUM" val="13"/>
</p:tagLst>
</file>

<file path=ppt/tags/tag339.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40.xml><?xml version="1.0" encoding="utf-8"?>
<p:tagLst xmlns:a="http://schemas.openxmlformats.org/drawingml/2006/main" xmlns:r="http://schemas.openxmlformats.org/officeDocument/2006/relationships" xmlns:p="http://schemas.openxmlformats.org/presentationml/2006/main">
  <p:tag name="NUM" val="15"/>
</p:tagLst>
</file>

<file path=ppt/tags/tag341.xml><?xml version="1.0" encoding="utf-8"?>
<p:tagLst xmlns:a="http://schemas.openxmlformats.org/drawingml/2006/main" xmlns:r="http://schemas.openxmlformats.org/officeDocument/2006/relationships" xmlns:p="http://schemas.openxmlformats.org/presentationml/2006/main">
  <p:tag name="NUM" val="16"/>
</p:tagLst>
</file>

<file path=ppt/tags/tag342.xml><?xml version="1.0" encoding="utf-8"?>
<p:tagLst xmlns:a="http://schemas.openxmlformats.org/drawingml/2006/main" xmlns:r="http://schemas.openxmlformats.org/officeDocument/2006/relationships" xmlns:p="http://schemas.openxmlformats.org/presentationml/2006/main">
  <p:tag name="NUM" val="17"/>
</p:tagLst>
</file>

<file path=ppt/tags/tag343.xml><?xml version="1.0" encoding="utf-8"?>
<p:tagLst xmlns:a="http://schemas.openxmlformats.org/drawingml/2006/main" xmlns:r="http://schemas.openxmlformats.org/officeDocument/2006/relationships" xmlns:p="http://schemas.openxmlformats.org/presentationml/2006/main">
  <p:tag name="NUM" val="18"/>
</p:tagLst>
</file>

<file path=ppt/tags/tag344.xml><?xml version="1.0" encoding="utf-8"?>
<p:tagLst xmlns:a="http://schemas.openxmlformats.org/drawingml/2006/main" xmlns:r="http://schemas.openxmlformats.org/officeDocument/2006/relationships" xmlns:p="http://schemas.openxmlformats.org/presentationml/2006/main">
  <p:tag name="NUM" val="19"/>
</p:tagLst>
</file>

<file path=ppt/tags/tag345.xml><?xml version="1.0" encoding="utf-8"?>
<p:tagLst xmlns:a="http://schemas.openxmlformats.org/drawingml/2006/main" xmlns:r="http://schemas.openxmlformats.org/officeDocument/2006/relationships" xmlns:p="http://schemas.openxmlformats.org/presentationml/2006/main">
  <p:tag name="NUM" val="20"/>
</p:tagLst>
</file>

<file path=ppt/tags/tag346.xml><?xml version="1.0" encoding="utf-8"?>
<p:tagLst xmlns:a="http://schemas.openxmlformats.org/drawingml/2006/main" xmlns:r="http://schemas.openxmlformats.org/officeDocument/2006/relationships" xmlns:p="http://schemas.openxmlformats.org/presentationml/2006/main">
  <p:tag name="NUM" val="21"/>
</p:tagLst>
</file>

<file path=ppt/tags/tag347.xml><?xml version="1.0" encoding="utf-8"?>
<p:tagLst xmlns:a="http://schemas.openxmlformats.org/drawingml/2006/main" xmlns:r="http://schemas.openxmlformats.org/officeDocument/2006/relationships" xmlns:p="http://schemas.openxmlformats.org/presentationml/2006/main">
  <p:tag name="NUM" val="22"/>
</p:tagLst>
</file>

<file path=ppt/tags/tag348.xml><?xml version="1.0" encoding="utf-8"?>
<p:tagLst xmlns:a="http://schemas.openxmlformats.org/drawingml/2006/main" xmlns:r="http://schemas.openxmlformats.org/officeDocument/2006/relationships" xmlns:p="http://schemas.openxmlformats.org/presentationml/2006/main">
  <p:tag name="NUM" val="23"/>
</p:tagLst>
</file>

<file path=ppt/tags/tag349.xml><?xml version="1.0" encoding="utf-8"?>
<p:tagLst xmlns:a="http://schemas.openxmlformats.org/drawingml/2006/main" xmlns:r="http://schemas.openxmlformats.org/officeDocument/2006/relationships" xmlns:p="http://schemas.openxmlformats.org/presentationml/2006/main">
  <p:tag name="NUM" val="24"/>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50.xml><?xml version="1.0" encoding="utf-8"?>
<p:tagLst xmlns:a="http://schemas.openxmlformats.org/drawingml/2006/main" xmlns:r="http://schemas.openxmlformats.org/officeDocument/2006/relationships" xmlns:p="http://schemas.openxmlformats.org/presentationml/2006/main">
  <p:tag name="NUM" val="25"/>
</p:tagLst>
</file>

<file path=ppt/tags/tag351.xml><?xml version="1.0" encoding="utf-8"?>
<p:tagLst xmlns:a="http://schemas.openxmlformats.org/drawingml/2006/main" xmlns:r="http://schemas.openxmlformats.org/officeDocument/2006/relationships" xmlns:p="http://schemas.openxmlformats.org/presentationml/2006/main">
  <p:tag name="NUM" val="26"/>
</p:tagLst>
</file>

<file path=ppt/tags/tag352.xml><?xml version="1.0" encoding="utf-8"?>
<p:tagLst xmlns:a="http://schemas.openxmlformats.org/drawingml/2006/main" xmlns:r="http://schemas.openxmlformats.org/officeDocument/2006/relationships" xmlns:p="http://schemas.openxmlformats.org/presentationml/2006/main">
  <p:tag name="NUM" val="27"/>
</p:tagLst>
</file>

<file path=ppt/tags/tag353.xml><?xml version="1.0" encoding="utf-8"?>
<p:tagLst xmlns:a="http://schemas.openxmlformats.org/drawingml/2006/main" xmlns:r="http://schemas.openxmlformats.org/officeDocument/2006/relationships" xmlns:p="http://schemas.openxmlformats.org/presentationml/2006/main">
  <p:tag name="NUM" val="28"/>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5"/>
</p:tagLst>
</file>

<file path=ppt/tags/tag359.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60.xml><?xml version="1.0" encoding="utf-8"?>
<p:tagLst xmlns:a="http://schemas.openxmlformats.org/drawingml/2006/main" xmlns:r="http://schemas.openxmlformats.org/officeDocument/2006/relationships" xmlns:p="http://schemas.openxmlformats.org/presentationml/2006/main">
  <p:tag name="NUM" val="7"/>
</p:tagLst>
</file>

<file path=ppt/tags/tag361.xml><?xml version="1.0" encoding="utf-8"?>
<p:tagLst xmlns:a="http://schemas.openxmlformats.org/drawingml/2006/main" xmlns:r="http://schemas.openxmlformats.org/officeDocument/2006/relationships" xmlns:p="http://schemas.openxmlformats.org/presentationml/2006/main">
  <p:tag name="NUM" val="8"/>
</p:tagLst>
</file>

<file path=ppt/tags/tag362.xml><?xml version="1.0" encoding="utf-8"?>
<p:tagLst xmlns:a="http://schemas.openxmlformats.org/drawingml/2006/main" xmlns:r="http://schemas.openxmlformats.org/officeDocument/2006/relationships" xmlns:p="http://schemas.openxmlformats.org/presentationml/2006/main">
  <p:tag name="NUM" val="9"/>
</p:tagLst>
</file>

<file path=ppt/tags/tag363.xml><?xml version="1.0" encoding="utf-8"?>
<p:tagLst xmlns:a="http://schemas.openxmlformats.org/drawingml/2006/main" xmlns:r="http://schemas.openxmlformats.org/officeDocument/2006/relationships" xmlns:p="http://schemas.openxmlformats.org/presentationml/2006/main">
  <p:tag name="NUM" val="10"/>
</p:tagLst>
</file>

<file path=ppt/tags/tag364.xml><?xml version="1.0" encoding="utf-8"?>
<p:tagLst xmlns:a="http://schemas.openxmlformats.org/drawingml/2006/main" xmlns:r="http://schemas.openxmlformats.org/officeDocument/2006/relationships" xmlns:p="http://schemas.openxmlformats.org/presentationml/2006/main">
  <p:tag name="NUM" val="11"/>
</p:tagLst>
</file>

<file path=ppt/tags/tag365.xml><?xml version="1.0" encoding="utf-8"?>
<p:tagLst xmlns:a="http://schemas.openxmlformats.org/drawingml/2006/main" xmlns:r="http://schemas.openxmlformats.org/officeDocument/2006/relationships" xmlns:p="http://schemas.openxmlformats.org/presentationml/2006/main">
  <p:tag name="NUM" val="12"/>
</p:tagLst>
</file>

<file path=ppt/tags/tag366.xml><?xml version="1.0" encoding="utf-8"?>
<p:tagLst xmlns:a="http://schemas.openxmlformats.org/drawingml/2006/main" xmlns:r="http://schemas.openxmlformats.org/officeDocument/2006/relationships" xmlns:p="http://schemas.openxmlformats.org/presentationml/2006/main">
  <p:tag name="NUM" val="13"/>
</p:tagLst>
</file>

<file path=ppt/tags/tag367.xml><?xml version="1.0" encoding="utf-8"?>
<p:tagLst xmlns:a="http://schemas.openxmlformats.org/drawingml/2006/main" xmlns:r="http://schemas.openxmlformats.org/officeDocument/2006/relationships" xmlns:p="http://schemas.openxmlformats.org/presentationml/2006/main">
  <p:tag name="NUM" val="14"/>
</p:tagLst>
</file>

<file path=ppt/tags/tag368.xml><?xml version="1.0" encoding="utf-8"?>
<p:tagLst xmlns:a="http://schemas.openxmlformats.org/drawingml/2006/main" xmlns:r="http://schemas.openxmlformats.org/officeDocument/2006/relationships" xmlns:p="http://schemas.openxmlformats.org/presentationml/2006/main">
  <p:tag name="NUM" val="15"/>
</p:tagLst>
</file>

<file path=ppt/tags/tag369.xml><?xml version="1.0" encoding="utf-8"?>
<p:tagLst xmlns:a="http://schemas.openxmlformats.org/drawingml/2006/main" xmlns:r="http://schemas.openxmlformats.org/officeDocument/2006/relationships" xmlns:p="http://schemas.openxmlformats.org/presentationml/2006/main">
  <p:tag name="NUM" val="16"/>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70.xml><?xml version="1.0" encoding="utf-8"?>
<p:tagLst xmlns:a="http://schemas.openxmlformats.org/drawingml/2006/main" xmlns:r="http://schemas.openxmlformats.org/officeDocument/2006/relationships" xmlns:p="http://schemas.openxmlformats.org/presentationml/2006/main">
  <p:tag name="NUM" val="17"/>
</p:tagLst>
</file>

<file path=ppt/tags/tag371.xml><?xml version="1.0" encoding="utf-8"?>
<p:tagLst xmlns:a="http://schemas.openxmlformats.org/drawingml/2006/main" xmlns:r="http://schemas.openxmlformats.org/officeDocument/2006/relationships" xmlns:p="http://schemas.openxmlformats.org/presentationml/2006/main">
  <p:tag name="NUM" val="18"/>
</p:tagLst>
</file>

<file path=ppt/tags/tag372.xml><?xml version="1.0" encoding="utf-8"?>
<p:tagLst xmlns:a="http://schemas.openxmlformats.org/drawingml/2006/main" xmlns:r="http://schemas.openxmlformats.org/officeDocument/2006/relationships" xmlns:p="http://schemas.openxmlformats.org/presentationml/2006/main">
  <p:tag name="NUM" val="19"/>
</p:tagLst>
</file>

<file path=ppt/tags/tag373.xml><?xml version="1.0" encoding="utf-8"?>
<p:tagLst xmlns:a="http://schemas.openxmlformats.org/drawingml/2006/main" xmlns:r="http://schemas.openxmlformats.org/officeDocument/2006/relationships" xmlns:p="http://schemas.openxmlformats.org/presentationml/2006/main">
  <p:tag name="NUM" val="20"/>
</p:tagLst>
</file>

<file path=ppt/tags/tag374.xml><?xml version="1.0" encoding="utf-8"?>
<p:tagLst xmlns:a="http://schemas.openxmlformats.org/drawingml/2006/main" xmlns:r="http://schemas.openxmlformats.org/officeDocument/2006/relationships" xmlns:p="http://schemas.openxmlformats.org/presentationml/2006/main">
  <p:tag name="NUM" val="21"/>
</p:tagLst>
</file>

<file path=ppt/tags/tag375.xml><?xml version="1.0" encoding="utf-8"?>
<p:tagLst xmlns:a="http://schemas.openxmlformats.org/drawingml/2006/main" xmlns:r="http://schemas.openxmlformats.org/officeDocument/2006/relationships" xmlns:p="http://schemas.openxmlformats.org/presentationml/2006/main">
  <p:tag name="NUM" val="22"/>
</p:tagLst>
</file>

<file path=ppt/tags/tag376.xml><?xml version="1.0" encoding="utf-8"?>
<p:tagLst xmlns:a="http://schemas.openxmlformats.org/drawingml/2006/main" xmlns:r="http://schemas.openxmlformats.org/officeDocument/2006/relationships" xmlns:p="http://schemas.openxmlformats.org/presentationml/2006/main">
  <p:tag name="NUM" val="23"/>
</p:tagLst>
</file>

<file path=ppt/tags/tag377.xml><?xml version="1.0" encoding="utf-8"?>
<p:tagLst xmlns:a="http://schemas.openxmlformats.org/drawingml/2006/main" xmlns:r="http://schemas.openxmlformats.org/officeDocument/2006/relationships" xmlns:p="http://schemas.openxmlformats.org/presentationml/2006/main">
  <p:tag name="NUM" val="24"/>
</p:tagLst>
</file>

<file path=ppt/tags/tag378.xml><?xml version="1.0" encoding="utf-8"?>
<p:tagLst xmlns:a="http://schemas.openxmlformats.org/drawingml/2006/main" xmlns:r="http://schemas.openxmlformats.org/officeDocument/2006/relationships" xmlns:p="http://schemas.openxmlformats.org/presentationml/2006/main">
  <p:tag name="NUM" val="1"/>
</p:tagLst>
</file>

<file path=ppt/tags/tag379.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80.xml><?xml version="1.0" encoding="utf-8"?>
<p:tagLst xmlns:a="http://schemas.openxmlformats.org/drawingml/2006/main" xmlns:r="http://schemas.openxmlformats.org/officeDocument/2006/relationships" xmlns:p="http://schemas.openxmlformats.org/presentationml/2006/main">
  <p:tag name="NUM" val="3"/>
</p:tagLst>
</file>

<file path=ppt/tags/tag381.xml><?xml version="1.0" encoding="utf-8"?>
<p:tagLst xmlns:a="http://schemas.openxmlformats.org/drawingml/2006/main" xmlns:r="http://schemas.openxmlformats.org/officeDocument/2006/relationships" xmlns:p="http://schemas.openxmlformats.org/presentationml/2006/main">
  <p:tag name="NUM" val="1"/>
</p:tagLst>
</file>

<file path=ppt/tags/tag382.xml><?xml version="1.0" encoding="utf-8"?>
<p:tagLst xmlns:a="http://schemas.openxmlformats.org/drawingml/2006/main" xmlns:r="http://schemas.openxmlformats.org/officeDocument/2006/relationships" xmlns:p="http://schemas.openxmlformats.org/presentationml/2006/main">
  <p:tag name="NUM" val="2"/>
</p:tagLst>
</file>

<file path=ppt/tags/tag383.xml><?xml version="1.0" encoding="utf-8"?>
<p:tagLst xmlns:a="http://schemas.openxmlformats.org/drawingml/2006/main" xmlns:r="http://schemas.openxmlformats.org/officeDocument/2006/relationships" xmlns:p="http://schemas.openxmlformats.org/presentationml/2006/main">
  <p:tag name="NUM" val="3"/>
</p:tagLst>
</file>

<file path=ppt/tags/tag384.xml><?xml version="1.0" encoding="utf-8"?>
<p:tagLst xmlns:a="http://schemas.openxmlformats.org/drawingml/2006/main" xmlns:r="http://schemas.openxmlformats.org/officeDocument/2006/relationships" xmlns:p="http://schemas.openxmlformats.org/presentationml/2006/main">
  <p:tag name="NUM" val="4"/>
</p:tagLst>
</file>

<file path=ppt/tags/tag385.xml><?xml version="1.0" encoding="utf-8"?>
<p:tagLst xmlns:a="http://schemas.openxmlformats.org/drawingml/2006/main" xmlns:r="http://schemas.openxmlformats.org/officeDocument/2006/relationships" xmlns:p="http://schemas.openxmlformats.org/presentationml/2006/main">
  <p:tag name="NUM" val="5"/>
</p:tagLst>
</file>

<file path=ppt/tags/tag386.xml><?xml version="1.0" encoding="utf-8"?>
<p:tagLst xmlns:a="http://schemas.openxmlformats.org/drawingml/2006/main" xmlns:r="http://schemas.openxmlformats.org/officeDocument/2006/relationships" xmlns:p="http://schemas.openxmlformats.org/presentationml/2006/main">
  <p:tag name="NUM" val="6"/>
</p:tagLst>
</file>

<file path=ppt/tags/tag387.xml><?xml version="1.0" encoding="utf-8"?>
<p:tagLst xmlns:a="http://schemas.openxmlformats.org/drawingml/2006/main" xmlns:r="http://schemas.openxmlformats.org/officeDocument/2006/relationships" xmlns:p="http://schemas.openxmlformats.org/presentationml/2006/main">
  <p:tag name="NUM" val="7"/>
</p:tagLst>
</file>

<file path=ppt/tags/tag388.xml><?xml version="1.0" encoding="utf-8"?>
<p:tagLst xmlns:a="http://schemas.openxmlformats.org/drawingml/2006/main" xmlns:r="http://schemas.openxmlformats.org/officeDocument/2006/relationships" xmlns:p="http://schemas.openxmlformats.org/presentationml/2006/main">
  <p:tag name="NUM" val="8"/>
</p:tagLst>
</file>

<file path=ppt/tags/tag389.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390.xml><?xml version="1.0" encoding="utf-8"?>
<p:tagLst xmlns:a="http://schemas.openxmlformats.org/drawingml/2006/main" xmlns:r="http://schemas.openxmlformats.org/officeDocument/2006/relationships" xmlns:p="http://schemas.openxmlformats.org/presentationml/2006/main">
  <p:tag name="NUM" val="10"/>
</p:tagLst>
</file>

<file path=ppt/tags/tag391.xml><?xml version="1.0" encoding="utf-8"?>
<p:tagLst xmlns:a="http://schemas.openxmlformats.org/drawingml/2006/main" xmlns:r="http://schemas.openxmlformats.org/officeDocument/2006/relationships" xmlns:p="http://schemas.openxmlformats.org/presentationml/2006/main">
  <p:tag name="NUM" val="11"/>
</p:tagLst>
</file>

<file path=ppt/tags/tag392.xml><?xml version="1.0" encoding="utf-8"?>
<p:tagLst xmlns:a="http://schemas.openxmlformats.org/drawingml/2006/main" xmlns:r="http://schemas.openxmlformats.org/officeDocument/2006/relationships" xmlns:p="http://schemas.openxmlformats.org/presentationml/2006/main">
  <p:tag name="NUM" val="12"/>
</p:tagLst>
</file>

<file path=ppt/tags/tag393.xml><?xml version="1.0" encoding="utf-8"?>
<p:tagLst xmlns:a="http://schemas.openxmlformats.org/drawingml/2006/main" xmlns:r="http://schemas.openxmlformats.org/officeDocument/2006/relationships" xmlns:p="http://schemas.openxmlformats.org/presentationml/2006/main">
  <p:tag name="NUM" val="13"/>
</p:tagLst>
</file>

<file path=ppt/tags/tag394.xml><?xml version="1.0" encoding="utf-8"?>
<p:tagLst xmlns:a="http://schemas.openxmlformats.org/drawingml/2006/main" xmlns:r="http://schemas.openxmlformats.org/officeDocument/2006/relationships" xmlns:p="http://schemas.openxmlformats.org/presentationml/2006/main">
  <p:tag name="NUM" val="14"/>
</p:tagLst>
</file>

<file path=ppt/tags/tag395.xml><?xml version="1.0" encoding="utf-8"?>
<p:tagLst xmlns:a="http://schemas.openxmlformats.org/drawingml/2006/main" xmlns:r="http://schemas.openxmlformats.org/officeDocument/2006/relationships" xmlns:p="http://schemas.openxmlformats.org/presentationml/2006/main">
  <p:tag name="NUM" val="15"/>
</p:tagLst>
</file>

<file path=ppt/tags/tag396.xml><?xml version="1.0" encoding="utf-8"?>
<p:tagLst xmlns:a="http://schemas.openxmlformats.org/drawingml/2006/main" xmlns:r="http://schemas.openxmlformats.org/officeDocument/2006/relationships" xmlns:p="http://schemas.openxmlformats.org/presentationml/2006/main">
  <p:tag name="NUM" val="16"/>
</p:tagLst>
</file>

<file path=ppt/tags/tag397.xml><?xml version="1.0" encoding="utf-8"?>
<p:tagLst xmlns:a="http://schemas.openxmlformats.org/drawingml/2006/main" xmlns:r="http://schemas.openxmlformats.org/officeDocument/2006/relationships" xmlns:p="http://schemas.openxmlformats.org/presentationml/2006/main">
  <p:tag name="NUM" val="17"/>
</p:tagLst>
</file>

<file path=ppt/tags/tag398.xml><?xml version="1.0" encoding="utf-8"?>
<p:tagLst xmlns:a="http://schemas.openxmlformats.org/drawingml/2006/main" xmlns:r="http://schemas.openxmlformats.org/officeDocument/2006/relationships" xmlns:p="http://schemas.openxmlformats.org/presentationml/2006/main">
  <p:tag name="NUM" val="18"/>
</p:tagLst>
</file>

<file path=ppt/tags/tag399.xml><?xml version="1.0" encoding="utf-8"?>
<p:tagLst xmlns:a="http://schemas.openxmlformats.org/drawingml/2006/main" xmlns:r="http://schemas.openxmlformats.org/officeDocument/2006/relationships" xmlns:p="http://schemas.openxmlformats.org/presentationml/2006/main">
  <p:tag name="NUM" val="1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00.xml><?xml version="1.0" encoding="utf-8"?>
<p:tagLst xmlns:a="http://schemas.openxmlformats.org/drawingml/2006/main" xmlns:r="http://schemas.openxmlformats.org/officeDocument/2006/relationships" xmlns:p="http://schemas.openxmlformats.org/presentationml/2006/main">
  <p:tag name="NUM" val="20"/>
</p:tagLst>
</file>

<file path=ppt/tags/tag401.xml><?xml version="1.0" encoding="utf-8"?>
<p:tagLst xmlns:a="http://schemas.openxmlformats.org/drawingml/2006/main" xmlns:r="http://schemas.openxmlformats.org/officeDocument/2006/relationships" xmlns:p="http://schemas.openxmlformats.org/presentationml/2006/main">
  <p:tag name="NUM" val="1"/>
</p:tagLst>
</file>

<file path=ppt/tags/tag402.xml><?xml version="1.0" encoding="utf-8"?>
<p:tagLst xmlns:a="http://schemas.openxmlformats.org/drawingml/2006/main" xmlns:r="http://schemas.openxmlformats.org/officeDocument/2006/relationships" xmlns:p="http://schemas.openxmlformats.org/presentationml/2006/main">
  <p:tag name="NUM" val="2"/>
</p:tagLst>
</file>

<file path=ppt/tags/tag403.xml><?xml version="1.0" encoding="utf-8"?>
<p:tagLst xmlns:a="http://schemas.openxmlformats.org/drawingml/2006/main" xmlns:r="http://schemas.openxmlformats.org/officeDocument/2006/relationships" xmlns:p="http://schemas.openxmlformats.org/presentationml/2006/main">
  <p:tag name="NUM" val="3"/>
</p:tagLst>
</file>

<file path=ppt/tags/tag404.xml><?xml version="1.0" encoding="utf-8"?>
<p:tagLst xmlns:a="http://schemas.openxmlformats.org/drawingml/2006/main" xmlns:r="http://schemas.openxmlformats.org/officeDocument/2006/relationships" xmlns:p="http://schemas.openxmlformats.org/presentationml/2006/main">
  <p:tag name="NUM" val="4"/>
</p:tagLst>
</file>

<file path=ppt/tags/tag405.xml><?xml version="1.0" encoding="utf-8"?>
<p:tagLst xmlns:a="http://schemas.openxmlformats.org/drawingml/2006/main" xmlns:r="http://schemas.openxmlformats.org/officeDocument/2006/relationships" xmlns:p="http://schemas.openxmlformats.org/presentationml/2006/main">
  <p:tag name="NUM" val="5"/>
</p:tagLst>
</file>

<file path=ppt/tags/tag406.xml><?xml version="1.0" encoding="utf-8"?>
<p:tagLst xmlns:a="http://schemas.openxmlformats.org/drawingml/2006/main" xmlns:r="http://schemas.openxmlformats.org/officeDocument/2006/relationships" xmlns:p="http://schemas.openxmlformats.org/presentationml/2006/main">
  <p:tag name="NUM" val="6"/>
</p:tagLst>
</file>

<file path=ppt/tags/tag407.xml><?xml version="1.0" encoding="utf-8"?>
<p:tagLst xmlns:a="http://schemas.openxmlformats.org/drawingml/2006/main" xmlns:r="http://schemas.openxmlformats.org/officeDocument/2006/relationships" xmlns:p="http://schemas.openxmlformats.org/presentationml/2006/main">
  <p:tag name="NUM" val="7"/>
</p:tagLst>
</file>

<file path=ppt/tags/tag408.xml><?xml version="1.0" encoding="utf-8"?>
<p:tagLst xmlns:a="http://schemas.openxmlformats.org/drawingml/2006/main" xmlns:r="http://schemas.openxmlformats.org/officeDocument/2006/relationships" xmlns:p="http://schemas.openxmlformats.org/presentationml/2006/main">
  <p:tag name="NUM" val="8"/>
</p:tagLst>
</file>

<file path=ppt/tags/tag409.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10.xml><?xml version="1.0" encoding="utf-8"?>
<p:tagLst xmlns:a="http://schemas.openxmlformats.org/drawingml/2006/main" xmlns:r="http://schemas.openxmlformats.org/officeDocument/2006/relationships" xmlns:p="http://schemas.openxmlformats.org/presentationml/2006/main">
  <p:tag name="NUM" val="2"/>
</p:tagLst>
</file>

<file path=ppt/tags/tag411.xml><?xml version="1.0" encoding="utf-8"?>
<p:tagLst xmlns:a="http://schemas.openxmlformats.org/drawingml/2006/main" xmlns:r="http://schemas.openxmlformats.org/officeDocument/2006/relationships" xmlns:p="http://schemas.openxmlformats.org/presentationml/2006/main">
  <p:tag name="NUM" val="3"/>
</p:tagLst>
</file>

<file path=ppt/tags/tag412.xml><?xml version="1.0" encoding="utf-8"?>
<p:tagLst xmlns:a="http://schemas.openxmlformats.org/drawingml/2006/main" xmlns:r="http://schemas.openxmlformats.org/officeDocument/2006/relationships" xmlns:p="http://schemas.openxmlformats.org/presentationml/2006/main">
  <p:tag name="NUM" val="4"/>
</p:tagLst>
</file>

<file path=ppt/tags/tag413.xml><?xml version="1.0" encoding="utf-8"?>
<p:tagLst xmlns:a="http://schemas.openxmlformats.org/drawingml/2006/main" xmlns:r="http://schemas.openxmlformats.org/officeDocument/2006/relationships" xmlns:p="http://schemas.openxmlformats.org/presentationml/2006/main">
  <p:tag name="NUM" val="5"/>
</p:tagLst>
</file>

<file path=ppt/tags/tag414.xml><?xml version="1.0" encoding="utf-8"?>
<p:tagLst xmlns:a="http://schemas.openxmlformats.org/drawingml/2006/main" xmlns:r="http://schemas.openxmlformats.org/officeDocument/2006/relationships" xmlns:p="http://schemas.openxmlformats.org/presentationml/2006/main">
  <p:tag name="NUM" val="6"/>
</p:tagLst>
</file>

<file path=ppt/tags/tag415.xml><?xml version="1.0" encoding="utf-8"?>
<p:tagLst xmlns:a="http://schemas.openxmlformats.org/drawingml/2006/main" xmlns:r="http://schemas.openxmlformats.org/officeDocument/2006/relationships" xmlns:p="http://schemas.openxmlformats.org/presentationml/2006/main">
  <p:tag name="NUM" val="7"/>
</p:tagLst>
</file>

<file path=ppt/tags/tag416.xml><?xml version="1.0" encoding="utf-8"?>
<p:tagLst xmlns:a="http://schemas.openxmlformats.org/drawingml/2006/main" xmlns:r="http://schemas.openxmlformats.org/officeDocument/2006/relationships" xmlns:p="http://schemas.openxmlformats.org/presentationml/2006/main">
  <p:tag name="NUM" val="8"/>
</p:tagLst>
</file>

<file path=ppt/tags/tag417.xml><?xml version="1.0" encoding="utf-8"?>
<p:tagLst xmlns:a="http://schemas.openxmlformats.org/drawingml/2006/main" xmlns:r="http://schemas.openxmlformats.org/officeDocument/2006/relationships" xmlns:p="http://schemas.openxmlformats.org/presentationml/2006/main">
  <p:tag name="NUM" val="9"/>
</p:tagLst>
</file>

<file path=ppt/tags/tag418.xml><?xml version="1.0" encoding="utf-8"?>
<p:tagLst xmlns:a="http://schemas.openxmlformats.org/drawingml/2006/main" xmlns:r="http://schemas.openxmlformats.org/officeDocument/2006/relationships" xmlns:p="http://schemas.openxmlformats.org/presentationml/2006/main">
  <p:tag name="NUM" val="10"/>
</p:tagLst>
</file>

<file path=ppt/tags/tag419.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20.xml><?xml version="1.0" encoding="utf-8"?>
<p:tagLst xmlns:a="http://schemas.openxmlformats.org/drawingml/2006/main" xmlns:r="http://schemas.openxmlformats.org/officeDocument/2006/relationships" xmlns:p="http://schemas.openxmlformats.org/presentationml/2006/main">
  <p:tag name="NUM" val="12"/>
</p:tagLst>
</file>

<file path=ppt/tags/tag421.xml><?xml version="1.0" encoding="utf-8"?>
<p:tagLst xmlns:a="http://schemas.openxmlformats.org/drawingml/2006/main" xmlns:r="http://schemas.openxmlformats.org/officeDocument/2006/relationships" xmlns:p="http://schemas.openxmlformats.org/presentationml/2006/main">
  <p:tag name="NUM" val="13"/>
</p:tagLst>
</file>

<file path=ppt/tags/tag422.xml><?xml version="1.0" encoding="utf-8"?>
<p:tagLst xmlns:a="http://schemas.openxmlformats.org/drawingml/2006/main" xmlns:r="http://schemas.openxmlformats.org/officeDocument/2006/relationships" xmlns:p="http://schemas.openxmlformats.org/presentationml/2006/main">
  <p:tag name="NUM" val="14"/>
</p:tagLst>
</file>

<file path=ppt/tags/tag423.xml><?xml version="1.0" encoding="utf-8"?>
<p:tagLst xmlns:a="http://schemas.openxmlformats.org/drawingml/2006/main" xmlns:r="http://schemas.openxmlformats.org/officeDocument/2006/relationships" xmlns:p="http://schemas.openxmlformats.org/presentationml/2006/main">
  <p:tag name="NUM" val="15"/>
</p:tagLst>
</file>

<file path=ppt/tags/tag424.xml><?xml version="1.0" encoding="utf-8"?>
<p:tagLst xmlns:a="http://schemas.openxmlformats.org/drawingml/2006/main" xmlns:r="http://schemas.openxmlformats.org/officeDocument/2006/relationships" xmlns:p="http://schemas.openxmlformats.org/presentationml/2006/main">
  <p:tag name="NUM" val="16"/>
</p:tagLst>
</file>

<file path=ppt/tags/tag425.xml><?xml version="1.0" encoding="utf-8"?>
<p:tagLst xmlns:a="http://schemas.openxmlformats.org/drawingml/2006/main" xmlns:r="http://schemas.openxmlformats.org/officeDocument/2006/relationships" xmlns:p="http://schemas.openxmlformats.org/presentationml/2006/main">
  <p:tag name="NUM" val="17"/>
</p:tagLst>
</file>

<file path=ppt/tags/tag426.xml><?xml version="1.0" encoding="utf-8"?>
<p:tagLst xmlns:a="http://schemas.openxmlformats.org/drawingml/2006/main" xmlns:r="http://schemas.openxmlformats.org/officeDocument/2006/relationships" xmlns:p="http://schemas.openxmlformats.org/presentationml/2006/main">
  <p:tag name="NUM" val="18"/>
</p:tagLst>
</file>

<file path=ppt/tags/tag427.xml><?xml version="1.0" encoding="utf-8"?>
<p:tagLst xmlns:a="http://schemas.openxmlformats.org/drawingml/2006/main" xmlns:r="http://schemas.openxmlformats.org/officeDocument/2006/relationships" xmlns:p="http://schemas.openxmlformats.org/presentationml/2006/main">
  <p:tag name="NUM" val="19"/>
</p:tagLst>
</file>

<file path=ppt/tags/tag428.xml><?xml version="1.0" encoding="utf-8"?>
<p:tagLst xmlns:a="http://schemas.openxmlformats.org/drawingml/2006/main" xmlns:r="http://schemas.openxmlformats.org/officeDocument/2006/relationships" xmlns:p="http://schemas.openxmlformats.org/presentationml/2006/main">
  <p:tag name="NUM" val="20"/>
</p:tagLst>
</file>

<file path=ppt/tags/tag429.xml><?xml version="1.0" encoding="utf-8"?>
<p:tagLst xmlns:a="http://schemas.openxmlformats.org/drawingml/2006/main" xmlns:r="http://schemas.openxmlformats.org/officeDocument/2006/relationships" xmlns:p="http://schemas.openxmlformats.org/presentationml/2006/main">
  <p:tag name="NUM" val="21"/>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30.xml><?xml version="1.0" encoding="utf-8"?>
<p:tagLst xmlns:a="http://schemas.openxmlformats.org/drawingml/2006/main" xmlns:r="http://schemas.openxmlformats.org/officeDocument/2006/relationships" xmlns:p="http://schemas.openxmlformats.org/presentationml/2006/main">
  <p:tag name="NUM" val="22"/>
</p:tagLst>
</file>

<file path=ppt/tags/tag431.xml><?xml version="1.0" encoding="utf-8"?>
<p:tagLst xmlns:a="http://schemas.openxmlformats.org/drawingml/2006/main" xmlns:r="http://schemas.openxmlformats.org/officeDocument/2006/relationships" xmlns:p="http://schemas.openxmlformats.org/presentationml/2006/main">
  <p:tag name="NUM" val="23"/>
</p:tagLst>
</file>

<file path=ppt/tags/tag432.xml><?xml version="1.0" encoding="utf-8"?>
<p:tagLst xmlns:a="http://schemas.openxmlformats.org/drawingml/2006/main" xmlns:r="http://schemas.openxmlformats.org/officeDocument/2006/relationships" xmlns:p="http://schemas.openxmlformats.org/presentationml/2006/main">
  <p:tag name="NUM" val="24"/>
</p:tagLst>
</file>

<file path=ppt/tags/tag433.xml><?xml version="1.0" encoding="utf-8"?>
<p:tagLst xmlns:a="http://schemas.openxmlformats.org/drawingml/2006/main" xmlns:r="http://schemas.openxmlformats.org/officeDocument/2006/relationships" xmlns:p="http://schemas.openxmlformats.org/presentationml/2006/main">
  <p:tag name="NUM" val="25"/>
</p:tagLst>
</file>

<file path=ppt/tags/tag434.xml><?xml version="1.0" encoding="utf-8"?>
<p:tagLst xmlns:a="http://schemas.openxmlformats.org/drawingml/2006/main" xmlns:r="http://schemas.openxmlformats.org/officeDocument/2006/relationships" xmlns:p="http://schemas.openxmlformats.org/presentationml/2006/main">
  <p:tag name="NUM" val="26"/>
</p:tagLst>
</file>

<file path=ppt/tags/tag435.xml><?xml version="1.0" encoding="utf-8"?>
<p:tagLst xmlns:a="http://schemas.openxmlformats.org/drawingml/2006/main" xmlns:r="http://schemas.openxmlformats.org/officeDocument/2006/relationships" xmlns:p="http://schemas.openxmlformats.org/presentationml/2006/main">
  <p:tag name="NUM" val="27"/>
</p:tagLst>
</file>

<file path=ppt/tags/tag436.xml><?xml version="1.0" encoding="utf-8"?>
<p:tagLst xmlns:a="http://schemas.openxmlformats.org/drawingml/2006/main" xmlns:r="http://schemas.openxmlformats.org/officeDocument/2006/relationships" xmlns:p="http://schemas.openxmlformats.org/presentationml/2006/main">
  <p:tag name="NUM" val="28"/>
</p:tagLst>
</file>

<file path=ppt/tags/tag437.xml><?xml version="1.0" encoding="utf-8"?>
<p:tagLst xmlns:a="http://schemas.openxmlformats.org/drawingml/2006/main" xmlns:r="http://schemas.openxmlformats.org/officeDocument/2006/relationships" xmlns:p="http://schemas.openxmlformats.org/presentationml/2006/main">
  <p:tag name="NUM" val="29"/>
</p:tagLst>
</file>

<file path=ppt/tags/tag438.xml><?xml version="1.0" encoding="utf-8"?>
<p:tagLst xmlns:a="http://schemas.openxmlformats.org/drawingml/2006/main" xmlns:r="http://schemas.openxmlformats.org/officeDocument/2006/relationships" xmlns:p="http://schemas.openxmlformats.org/presentationml/2006/main">
  <p:tag name="NUM" val="30"/>
</p:tagLst>
</file>

<file path=ppt/tags/tag439.xml><?xml version="1.0" encoding="utf-8"?>
<p:tagLst xmlns:a="http://schemas.openxmlformats.org/drawingml/2006/main" xmlns:r="http://schemas.openxmlformats.org/officeDocument/2006/relationships" xmlns:p="http://schemas.openxmlformats.org/presentationml/2006/main">
  <p:tag name="NUM" val="31"/>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40.xml><?xml version="1.0" encoding="utf-8"?>
<p:tagLst xmlns:a="http://schemas.openxmlformats.org/drawingml/2006/main" xmlns:r="http://schemas.openxmlformats.org/officeDocument/2006/relationships" xmlns:p="http://schemas.openxmlformats.org/presentationml/2006/main">
  <p:tag name="NUM" val="32"/>
</p:tagLst>
</file>

<file path=ppt/tags/tag441.xml><?xml version="1.0" encoding="utf-8"?>
<p:tagLst xmlns:a="http://schemas.openxmlformats.org/drawingml/2006/main" xmlns:r="http://schemas.openxmlformats.org/officeDocument/2006/relationships" xmlns:p="http://schemas.openxmlformats.org/presentationml/2006/main">
  <p:tag name="NUM" val="33"/>
</p:tagLst>
</file>

<file path=ppt/tags/tag442.xml><?xml version="1.0" encoding="utf-8"?>
<p:tagLst xmlns:a="http://schemas.openxmlformats.org/drawingml/2006/main" xmlns:r="http://schemas.openxmlformats.org/officeDocument/2006/relationships" xmlns:p="http://schemas.openxmlformats.org/presentationml/2006/main">
  <p:tag name="NUM" val="34"/>
</p:tagLst>
</file>

<file path=ppt/tags/tag443.xml><?xml version="1.0" encoding="utf-8"?>
<p:tagLst xmlns:a="http://schemas.openxmlformats.org/drawingml/2006/main" xmlns:r="http://schemas.openxmlformats.org/officeDocument/2006/relationships" xmlns:p="http://schemas.openxmlformats.org/presentationml/2006/main">
  <p:tag name="NUM" val="35"/>
</p:tagLst>
</file>

<file path=ppt/tags/tag444.xml><?xml version="1.0" encoding="utf-8"?>
<p:tagLst xmlns:a="http://schemas.openxmlformats.org/drawingml/2006/main" xmlns:r="http://schemas.openxmlformats.org/officeDocument/2006/relationships" xmlns:p="http://schemas.openxmlformats.org/presentationml/2006/main">
  <p:tag name="NUM" val="36"/>
</p:tagLst>
</file>

<file path=ppt/tags/tag445.xml><?xml version="1.0" encoding="utf-8"?>
<p:tagLst xmlns:a="http://schemas.openxmlformats.org/drawingml/2006/main" xmlns:r="http://schemas.openxmlformats.org/officeDocument/2006/relationships" xmlns:p="http://schemas.openxmlformats.org/presentationml/2006/main">
  <p:tag name="NUM" val="37"/>
</p:tagLst>
</file>

<file path=ppt/tags/tag446.xml><?xml version="1.0" encoding="utf-8"?>
<p:tagLst xmlns:a="http://schemas.openxmlformats.org/drawingml/2006/main" xmlns:r="http://schemas.openxmlformats.org/officeDocument/2006/relationships" xmlns:p="http://schemas.openxmlformats.org/presentationml/2006/main">
  <p:tag name="NUM" val="38"/>
</p:tagLst>
</file>

<file path=ppt/tags/tag447.xml><?xml version="1.0" encoding="utf-8"?>
<p:tagLst xmlns:a="http://schemas.openxmlformats.org/drawingml/2006/main" xmlns:r="http://schemas.openxmlformats.org/officeDocument/2006/relationships" xmlns:p="http://schemas.openxmlformats.org/presentationml/2006/main">
  <p:tag name="NUM" val="39"/>
</p:tagLst>
</file>

<file path=ppt/tags/tag448.xml><?xml version="1.0" encoding="utf-8"?>
<p:tagLst xmlns:a="http://schemas.openxmlformats.org/drawingml/2006/main" xmlns:r="http://schemas.openxmlformats.org/officeDocument/2006/relationships" xmlns:p="http://schemas.openxmlformats.org/presentationml/2006/main">
  <p:tag name="NUM" val="40"/>
</p:tagLst>
</file>

<file path=ppt/tags/tag449.xml><?xml version="1.0" encoding="utf-8"?>
<p:tagLst xmlns:a="http://schemas.openxmlformats.org/drawingml/2006/main" xmlns:r="http://schemas.openxmlformats.org/officeDocument/2006/relationships" xmlns:p="http://schemas.openxmlformats.org/presentationml/2006/main">
  <p:tag name="NUM" val="41"/>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50.xml><?xml version="1.0" encoding="utf-8"?>
<p:tagLst xmlns:a="http://schemas.openxmlformats.org/drawingml/2006/main" xmlns:r="http://schemas.openxmlformats.org/officeDocument/2006/relationships" xmlns:p="http://schemas.openxmlformats.org/presentationml/2006/main">
  <p:tag name="NUM" val="42"/>
</p:tagLst>
</file>

<file path=ppt/tags/tag451.xml><?xml version="1.0" encoding="utf-8"?>
<p:tagLst xmlns:a="http://schemas.openxmlformats.org/drawingml/2006/main" xmlns:r="http://schemas.openxmlformats.org/officeDocument/2006/relationships" xmlns:p="http://schemas.openxmlformats.org/presentationml/2006/main">
  <p:tag name="NUM" val="43"/>
</p:tagLst>
</file>

<file path=ppt/tags/tag452.xml><?xml version="1.0" encoding="utf-8"?>
<p:tagLst xmlns:a="http://schemas.openxmlformats.org/drawingml/2006/main" xmlns:r="http://schemas.openxmlformats.org/officeDocument/2006/relationships" xmlns:p="http://schemas.openxmlformats.org/presentationml/2006/main">
  <p:tag name="NUM" val="44"/>
</p:tagLst>
</file>

<file path=ppt/tags/tag453.xml><?xml version="1.0" encoding="utf-8"?>
<p:tagLst xmlns:a="http://schemas.openxmlformats.org/drawingml/2006/main" xmlns:r="http://schemas.openxmlformats.org/officeDocument/2006/relationships" xmlns:p="http://schemas.openxmlformats.org/presentationml/2006/main">
  <p:tag name="NUM" val="45"/>
</p:tagLst>
</file>

<file path=ppt/tags/tag454.xml><?xml version="1.0" encoding="utf-8"?>
<p:tagLst xmlns:a="http://schemas.openxmlformats.org/drawingml/2006/main" xmlns:r="http://schemas.openxmlformats.org/officeDocument/2006/relationships" xmlns:p="http://schemas.openxmlformats.org/presentationml/2006/main">
  <p:tag name="NUM" val="46"/>
</p:tagLst>
</file>

<file path=ppt/tags/tag455.xml><?xml version="1.0" encoding="utf-8"?>
<p:tagLst xmlns:a="http://schemas.openxmlformats.org/drawingml/2006/main" xmlns:r="http://schemas.openxmlformats.org/officeDocument/2006/relationships" xmlns:p="http://schemas.openxmlformats.org/presentationml/2006/main">
  <p:tag name="NUM" val="47"/>
</p:tagLst>
</file>

<file path=ppt/tags/tag456.xml><?xml version="1.0" encoding="utf-8"?>
<p:tagLst xmlns:a="http://schemas.openxmlformats.org/drawingml/2006/main" xmlns:r="http://schemas.openxmlformats.org/officeDocument/2006/relationships" xmlns:p="http://schemas.openxmlformats.org/presentationml/2006/main">
  <p:tag name="NUM" val="48"/>
</p:tagLst>
</file>

<file path=ppt/tags/tag457.xml><?xml version="1.0" encoding="utf-8"?>
<p:tagLst xmlns:a="http://schemas.openxmlformats.org/drawingml/2006/main" xmlns:r="http://schemas.openxmlformats.org/officeDocument/2006/relationships" xmlns:p="http://schemas.openxmlformats.org/presentationml/2006/main">
  <p:tag name="NUM" val="49"/>
</p:tagLst>
</file>

<file path=ppt/tags/tag458.xml><?xml version="1.0" encoding="utf-8"?>
<p:tagLst xmlns:a="http://schemas.openxmlformats.org/drawingml/2006/main" xmlns:r="http://schemas.openxmlformats.org/officeDocument/2006/relationships" xmlns:p="http://schemas.openxmlformats.org/presentationml/2006/main">
  <p:tag name="NUM" val="50"/>
</p:tagLst>
</file>

<file path=ppt/tags/tag459.xml><?xml version="1.0" encoding="utf-8"?>
<p:tagLst xmlns:a="http://schemas.openxmlformats.org/drawingml/2006/main" xmlns:r="http://schemas.openxmlformats.org/officeDocument/2006/relationships" xmlns:p="http://schemas.openxmlformats.org/presentationml/2006/main">
  <p:tag name="NUM" val="51"/>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60.xml><?xml version="1.0" encoding="utf-8"?>
<p:tagLst xmlns:a="http://schemas.openxmlformats.org/drawingml/2006/main" xmlns:r="http://schemas.openxmlformats.org/officeDocument/2006/relationships" xmlns:p="http://schemas.openxmlformats.org/presentationml/2006/main">
  <p:tag name="NUM" val="52"/>
</p:tagLst>
</file>

<file path=ppt/tags/tag461.xml><?xml version="1.0" encoding="utf-8"?>
<p:tagLst xmlns:a="http://schemas.openxmlformats.org/drawingml/2006/main" xmlns:r="http://schemas.openxmlformats.org/officeDocument/2006/relationships" xmlns:p="http://schemas.openxmlformats.org/presentationml/2006/main">
  <p:tag name="NUM" val="1"/>
</p:tagLst>
</file>

<file path=ppt/tags/tag462.xml><?xml version="1.0" encoding="utf-8"?>
<p:tagLst xmlns:a="http://schemas.openxmlformats.org/drawingml/2006/main" xmlns:r="http://schemas.openxmlformats.org/officeDocument/2006/relationships" xmlns:p="http://schemas.openxmlformats.org/presentationml/2006/main">
  <p:tag name="NUM" val="2"/>
</p:tagLst>
</file>

<file path=ppt/tags/tag463.xml><?xml version="1.0" encoding="utf-8"?>
<p:tagLst xmlns:a="http://schemas.openxmlformats.org/drawingml/2006/main" xmlns:r="http://schemas.openxmlformats.org/officeDocument/2006/relationships" xmlns:p="http://schemas.openxmlformats.org/presentationml/2006/main">
  <p:tag name="NUM" val="3"/>
</p:tagLst>
</file>

<file path=ppt/tags/tag464.xml><?xml version="1.0" encoding="utf-8"?>
<p:tagLst xmlns:a="http://schemas.openxmlformats.org/drawingml/2006/main" xmlns:r="http://schemas.openxmlformats.org/officeDocument/2006/relationships" xmlns:p="http://schemas.openxmlformats.org/presentationml/2006/main">
  <p:tag name="NUM" val="4"/>
</p:tagLst>
</file>

<file path=ppt/tags/tag465.xml><?xml version="1.0" encoding="utf-8"?>
<p:tagLst xmlns:a="http://schemas.openxmlformats.org/drawingml/2006/main" xmlns:r="http://schemas.openxmlformats.org/officeDocument/2006/relationships" xmlns:p="http://schemas.openxmlformats.org/presentationml/2006/main">
  <p:tag name="NUM" val="5"/>
</p:tagLst>
</file>

<file path=ppt/tags/tag466.xml><?xml version="1.0" encoding="utf-8"?>
<p:tagLst xmlns:a="http://schemas.openxmlformats.org/drawingml/2006/main" xmlns:r="http://schemas.openxmlformats.org/officeDocument/2006/relationships" xmlns:p="http://schemas.openxmlformats.org/presentationml/2006/main">
  <p:tag name="NUM" val="6"/>
</p:tagLst>
</file>

<file path=ppt/tags/tag467.xml><?xml version="1.0" encoding="utf-8"?>
<p:tagLst xmlns:a="http://schemas.openxmlformats.org/drawingml/2006/main" xmlns:r="http://schemas.openxmlformats.org/officeDocument/2006/relationships" xmlns:p="http://schemas.openxmlformats.org/presentationml/2006/main">
  <p:tag name="NUM" val="7"/>
</p:tagLst>
</file>

<file path=ppt/tags/tag468.xml><?xml version="1.0" encoding="utf-8"?>
<p:tagLst xmlns:a="http://schemas.openxmlformats.org/drawingml/2006/main" xmlns:r="http://schemas.openxmlformats.org/officeDocument/2006/relationships" xmlns:p="http://schemas.openxmlformats.org/presentationml/2006/main">
  <p:tag name="NUM" val="8"/>
</p:tagLst>
</file>

<file path=ppt/tags/tag469.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70.xml><?xml version="1.0" encoding="utf-8"?>
<p:tagLst xmlns:a="http://schemas.openxmlformats.org/drawingml/2006/main" xmlns:r="http://schemas.openxmlformats.org/officeDocument/2006/relationships" xmlns:p="http://schemas.openxmlformats.org/presentationml/2006/main">
  <p:tag name="NUM" val="10"/>
</p:tagLst>
</file>

<file path=ppt/tags/tag471.xml><?xml version="1.0" encoding="utf-8"?>
<p:tagLst xmlns:a="http://schemas.openxmlformats.org/drawingml/2006/main" xmlns:r="http://schemas.openxmlformats.org/officeDocument/2006/relationships" xmlns:p="http://schemas.openxmlformats.org/presentationml/2006/main">
  <p:tag name="NUM" val="11"/>
</p:tagLst>
</file>

<file path=ppt/tags/tag472.xml><?xml version="1.0" encoding="utf-8"?>
<p:tagLst xmlns:a="http://schemas.openxmlformats.org/drawingml/2006/main" xmlns:r="http://schemas.openxmlformats.org/officeDocument/2006/relationships" xmlns:p="http://schemas.openxmlformats.org/presentationml/2006/main">
  <p:tag name="NUM" val="12"/>
</p:tagLst>
</file>

<file path=ppt/tags/tag473.xml><?xml version="1.0" encoding="utf-8"?>
<p:tagLst xmlns:a="http://schemas.openxmlformats.org/drawingml/2006/main" xmlns:r="http://schemas.openxmlformats.org/officeDocument/2006/relationships" xmlns:p="http://schemas.openxmlformats.org/presentationml/2006/main">
  <p:tag name="NUM" val="13"/>
</p:tagLst>
</file>

<file path=ppt/tags/tag474.xml><?xml version="1.0" encoding="utf-8"?>
<p:tagLst xmlns:a="http://schemas.openxmlformats.org/drawingml/2006/main" xmlns:r="http://schemas.openxmlformats.org/officeDocument/2006/relationships" xmlns:p="http://schemas.openxmlformats.org/presentationml/2006/main">
  <p:tag name="NUM" val="14"/>
</p:tagLst>
</file>

<file path=ppt/tags/tag475.xml><?xml version="1.0" encoding="utf-8"?>
<p:tagLst xmlns:a="http://schemas.openxmlformats.org/drawingml/2006/main" xmlns:r="http://schemas.openxmlformats.org/officeDocument/2006/relationships" xmlns:p="http://schemas.openxmlformats.org/presentationml/2006/main">
  <p:tag name="NUM" val="15"/>
</p:tagLst>
</file>

<file path=ppt/tags/tag476.xml><?xml version="1.0" encoding="utf-8"?>
<p:tagLst xmlns:a="http://schemas.openxmlformats.org/drawingml/2006/main" xmlns:r="http://schemas.openxmlformats.org/officeDocument/2006/relationships" xmlns:p="http://schemas.openxmlformats.org/presentationml/2006/main">
  <p:tag name="NUM" val="16"/>
</p:tagLst>
</file>

<file path=ppt/tags/tag477.xml><?xml version="1.0" encoding="utf-8"?>
<p:tagLst xmlns:a="http://schemas.openxmlformats.org/drawingml/2006/main" xmlns:r="http://schemas.openxmlformats.org/officeDocument/2006/relationships" xmlns:p="http://schemas.openxmlformats.org/presentationml/2006/main">
  <p:tag name="NUM" val="17"/>
</p:tagLst>
</file>

<file path=ppt/tags/tag478.xml><?xml version="1.0" encoding="utf-8"?>
<p:tagLst xmlns:a="http://schemas.openxmlformats.org/drawingml/2006/main" xmlns:r="http://schemas.openxmlformats.org/officeDocument/2006/relationships" xmlns:p="http://schemas.openxmlformats.org/presentationml/2006/main">
  <p:tag name="NUM" val="18"/>
</p:tagLst>
</file>

<file path=ppt/tags/tag479.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80.xml><?xml version="1.0" encoding="utf-8"?>
<p:tagLst xmlns:a="http://schemas.openxmlformats.org/drawingml/2006/main" xmlns:r="http://schemas.openxmlformats.org/officeDocument/2006/relationships" xmlns:p="http://schemas.openxmlformats.org/presentationml/2006/main">
  <p:tag name="NUM" val="20"/>
</p:tagLst>
</file>

<file path=ppt/tags/tag481.xml><?xml version="1.0" encoding="utf-8"?>
<p:tagLst xmlns:a="http://schemas.openxmlformats.org/drawingml/2006/main" xmlns:r="http://schemas.openxmlformats.org/officeDocument/2006/relationships" xmlns:p="http://schemas.openxmlformats.org/presentationml/2006/main">
  <p:tag name="NUM" val="21"/>
</p:tagLst>
</file>

<file path=ppt/tags/tag482.xml><?xml version="1.0" encoding="utf-8"?>
<p:tagLst xmlns:a="http://schemas.openxmlformats.org/drawingml/2006/main" xmlns:r="http://schemas.openxmlformats.org/officeDocument/2006/relationships" xmlns:p="http://schemas.openxmlformats.org/presentationml/2006/main">
  <p:tag name="NUM" val="22"/>
</p:tagLst>
</file>

<file path=ppt/tags/tag483.xml><?xml version="1.0" encoding="utf-8"?>
<p:tagLst xmlns:a="http://schemas.openxmlformats.org/drawingml/2006/main" xmlns:r="http://schemas.openxmlformats.org/officeDocument/2006/relationships" xmlns:p="http://schemas.openxmlformats.org/presentationml/2006/main">
  <p:tag name="NUM" val="23"/>
</p:tagLst>
</file>

<file path=ppt/tags/tag484.xml><?xml version="1.0" encoding="utf-8"?>
<p:tagLst xmlns:a="http://schemas.openxmlformats.org/drawingml/2006/main" xmlns:r="http://schemas.openxmlformats.org/officeDocument/2006/relationships" xmlns:p="http://schemas.openxmlformats.org/presentationml/2006/main">
  <p:tag name="NUM" val="24"/>
</p:tagLst>
</file>

<file path=ppt/tags/tag485.xml><?xml version="1.0" encoding="utf-8"?>
<p:tagLst xmlns:a="http://schemas.openxmlformats.org/drawingml/2006/main" xmlns:r="http://schemas.openxmlformats.org/officeDocument/2006/relationships" xmlns:p="http://schemas.openxmlformats.org/presentationml/2006/main">
  <p:tag name="NUM" val="25"/>
</p:tagLst>
</file>

<file path=ppt/tags/tag486.xml><?xml version="1.0" encoding="utf-8"?>
<p:tagLst xmlns:a="http://schemas.openxmlformats.org/drawingml/2006/main" xmlns:r="http://schemas.openxmlformats.org/officeDocument/2006/relationships" xmlns:p="http://schemas.openxmlformats.org/presentationml/2006/main">
  <p:tag name="NUM" val="26"/>
</p:tagLst>
</file>

<file path=ppt/tags/tag487.xml><?xml version="1.0" encoding="utf-8"?>
<p:tagLst xmlns:a="http://schemas.openxmlformats.org/drawingml/2006/main" xmlns:r="http://schemas.openxmlformats.org/officeDocument/2006/relationships" xmlns:p="http://schemas.openxmlformats.org/presentationml/2006/main">
  <p:tag name="NUM" val="27"/>
</p:tagLst>
</file>

<file path=ppt/tags/tag488.xml><?xml version="1.0" encoding="utf-8"?>
<p:tagLst xmlns:a="http://schemas.openxmlformats.org/drawingml/2006/main" xmlns:r="http://schemas.openxmlformats.org/officeDocument/2006/relationships" xmlns:p="http://schemas.openxmlformats.org/presentationml/2006/main">
  <p:tag name="NUM" val="28"/>
</p:tagLst>
</file>

<file path=ppt/tags/tag489.xml><?xml version="1.0" encoding="utf-8"?>
<p:tagLst xmlns:a="http://schemas.openxmlformats.org/drawingml/2006/main" xmlns:r="http://schemas.openxmlformats.org/officeDocument/2006/relationships" xmlns:p="http://schemas.openxmlformats.org/presentationml/2006/main">
  <p:tag name="NUM" val="29"/>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490.xml><?xml version="1.0" encoding="utf-8"?>
<p:tagLst xmlns:a="http://schemas.openxmlformats.org/drawingml/2006/main" xmlns:r="http://schemas.openxmlformats.org/officeDocument/2006/relationships" xmlns:p="http://schemas.openxmlformats.org/presentationml/2006/main">
  <p:tag name="NUM" val="30"/>
</p:tagLst>
</file>

<file path=ppt/tags/tag491.xml><?xml version="1.0" encoding="utf-8"?>
<p:tagLst xmlns:a="http://schemas.openxmlformats.org/drawingml/2006/main" xmlns:r="http://schemas.openxmlformats.org/officeDocument/2006/relationships" xmlns:p="http://schemas.openxmlformats.org/presentationml/2006/main">
  <p:tag name="NUM" val="31"/>
</p:tagLst>
</file>

<file path=ppt/tags/tag492.xml><?xml version="1.0" encoding="utf-8"?>
<p:tagLst xmlns:a="http://schemas.openxmlformats.org/drawingml/2006/main" xmlns:r="http://schemas.openxmlformats.org/officeDocument/2006/relationships" xmlns:p="http://schemas.openxmlformats.org/presentationml/2006/main">
  <p:tag name="NUM" val="32"/>
</p:tagLst>
</file>

<file path=ppt/tags/tag493.xml><?xml version="1.0" encoding="utf-8"?>
<p:tagLst xmlns:a="http://schemas.openxmlformats.org/drawingml/2006/main" xmlns:r="http://schemas.openxmlformats.org/officeDocument/2006/relationships" xmlns:p="http://schemas.openxmlformats.org/presentationml/2006/main">
  <p:tag name="NUM" val="33"/>
</p:tagLst>
</file>

<file path=ppt/tags/tag494.xml><?xml version="1.0" encoding="utf-8"?>
<p:tagLst xmlns:a="http://schemas.openxmlformats.org/drawingml/2006/main" xmlns:r="http://schemas.openxmlformats.org/officeDocument/2006/relationships" xmlns:p="http://schemas.openxmlformats.org/presentationml/2006/main">
  <p:tag name="NUM" val="34"/>
</p:tagLst>
</file>

<file path=ppt/tags/tag495.xml><?xml version="1.0" encoding="utf-8"?>
<p:tagLst xmlns:a="http://schemas.openxmlformats.org/drawingml/2006/main" xmlns:r="http://schemas.openxmlformats.org/officeDocument/2006/relationships" xmlns:p="http://schemas.openxmlformats.org/presentationml/2006/main">
  <p:tag name="NUM" val="35"/>
</p:tagLst>
</file>

<file path=ppt/tags/tag496.xml><?xml version="1.0" encoding="utf-8"?>
<p:tagLst xmlns:a="http://schemas.openxmlformats.org/drawingml/2006/main" xmlns:r="http://schemas.openxmlformats.org/officeDocument/2006/relationships" xmlns:p="http://schemas.openxmlformats.org/presentationml/2006/main">
  <p:tag name="NUM" val="1"/>
</p:tagLst>
</file>

<file path=ppt/tags/tag497.xml><?xml version="1.0" encoding="utf-8"?>
<p:tagLst xmlns:a="http://schemas.openxmlformats.org/drawingml/2006/main" xmlns:r="http://schemas.openxmlformats.org/officeDocument/2006/relationships" xmlns:p="http://schemas.openxmlformats.org/presentationml/2006/main">
  <p:tag name="NUM" val="2"/>
</p:tagLst>
</file>

<file path=ppt/tags/tag498.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4"/>
</p:tagLst>
</file>

<file path=ppt/tags/tag52.xml><?xml version="1.0" encoding="utf-8"?>
<p:tagLst xmlns:a="http://schemas.openxmlformats.org/drawingml/2006/main" xmlns:r="http://schemas.openxmlformats.org/officeDocument/2006/relationships" xmlns:p="http://schemas.openxmlformats.org/presentationml/2006/main">
  <p:tag name="NUM" val="1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4"/>
</p:tagLst>
</file>

<file path=ppt/tags/tag91.xml><?xml version="1.0" encoding="utf-8"?>
<p:tagLst xmlns:a="http://schemas.openxmlformats.org/drawingml/2006/main" xmlns:r="http://schemas.openxmlformats.org/officeDocument/2006/relationships" xmlns:p="http://schemas.openxmlformats.org/presentationml/2006/main">
  <p:tag name="NUM" val="1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TotalTime>
  <Words>2546</Words>
  <Application>Microsoft Office PowerPoint</Application>
  <PresentationFormat>Affichage à l'écran (4:3)</PresentationFormat>
  <Paragraphs>526</Paragraphs>
  <Slides>34</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Calibri</vt:lpstr>
      <vt:lpstr>Times New Roman</vt:lpstr>
      <vt:lpstr>Wingdings</vt:lpstr>
      <vt:lpstr>Modèle par défaut</vt:lpstr>
      <vt:lpstr>Introduction au système et à la pensée complexe Repenser le réel ?</vt:lpstr>
      <vt:lpstr>Présentation PowerPoint</vt:lpstr>
      <vt:lpstr>Management Cockpit Visual Management</vt:lpstr>
      <vt:lpstr>Management Cockpit Visual Management</vt:lpstr>
      <vt:lpstr>Présentation PowerPoint</vt:lpstr>
      <vt:lpstr>Présentation PowerPoint</vt:lpstr>
      <vt:lpstr>Présentation PowerPoint</vt:lpstr>
      <vt:lpstr>Présentation PowerPoint</vt:lpstr>
      <vt:lpstr>Présentation PowerPoint</vt:lpstr>
      <vt:lpstr>Analysons le « système«  et sa dynamique</vt:lpstr>
      <vt:lpstr>Analysons le « système«  et sa dynamique</vt:lpstr>
      <vt:lpstr>Analysons le « système«  et sa dynamique</vt:lpstr>
      <vt:lpstr>Présentation PowerPoint</vt:lpstr>
      <vt:lpstr>Présentation PowerPoint</vt:lpstr>
      <vt:lpstr>Présentation PowerPoint</vt:lpstr>
      <vt:lpstr>Présentation PowerPoint</vt:lpstr>
      <vt:lpstr>Présentation PowerPoint</vt:lpstr>
      <vt:lpstr>Limites du raisonnement causal linéaire</vt:lpstr>
      <vt:lpstr>Limites du raisonnement causal linéaire</vt:lpstr>
      <vt:lpstr>Limites du raisonnement causal linéaire</vt:lpstr>
      <vt:lpstr>Limites du raisonnement causal linéaire</vt:lpstr>
      <vt:lpstr>Limites du raisonnement causal linéaire</vt:lpstr>
      <vt:lpstr>Retournement des causes (effets pervers, contre-intuitifs)</vt:lpstr>
      <vt:lpstr>Présentation PowerPoint</vt:lpstr>
      <vt:lpstr>Présentation PowerPoint</vt:lpstr>
      <vt:lpstr>Présentation PowerPoint</vt:lpstr>
      <vt:lpstr>LE SYSTÈME DE VENTE ACME</vt:lpstr>
      <vt:lpstr>LE SYSTÈME DE VENTE ACME approche systémique</vt:lpstr>
      <vt:lpstr>Quelques recommandations</vt:lpstr>
      <vt:lpstr>Retournement des causes (effets pervers, contre-intuitifs)</vt:lpstr>
      <vt:lpstr>Retournement des causes (effets pervers, contre-intuitifs)</vt:lpstr>
      <vt:lpstr> </vt:lpstr>
      <vt:lpstr>Présentation PowerPoint</vt:lpstr>
      <vt:lpstr>Bibliographie</vt:lpstr>
    </vt:vector>
  </TitlesOfParts>
  <Company>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cumenal</dc:creator>
  <cp:lastModifiedBy>didier cumenal</cp:lastModifiedBy>
  <cp:revision>96</cp:revision>
  <dcterms:created xsi:type="dcterms:W3CDTF">2006-11-08T18:26:27Z</dcterms:created>
  <dcterms:modified xsi:type="dcterms:W3CDTF">2017-04-06T07:34:11Z</dcterms:modified>
</cp:coreProperties>
</file>